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Int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0" roundtripDataSignature="AMtx7mhbMEXljxpM52pD/aUlv/S/hAytj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arolina Garcí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AAE170-BF05-4AF0-8A39-37C101721235}">
  <a:tblStyle styleId="{B0AAE170-BF05-4AF0-8A39-37C10172123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4D542C2-F1C1-432B-8B86-F935B6442767}"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681AE87-9E50-42A5-97BD-1BA79E3083AE}"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Inter-regular.fntdata"/><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Inter-italic.fntdata"/><Relationship Id="rId47" Type="http://schemas.openxmlformats.org/officeDocument/2006/relationships/font" Target="fonts/Inter-bold.fntdata"/><Relationship Id="rId49" Type="http://schemas.openxmlformats.org/officeDocument/2006/relationships/font" Target="fonts/Inter-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5-28T20:24:39.435">
    <p:pos x="6000" y="0"/>
    <p:text>I think I this sounds good: 
In our project, we assist a telecommunications company with their campaign reporting 
We use Spatial, Creative, and Audience Analysis to provide actionable recommendations and improve performance.</p:text>
    <p:extLst>
      <p:ext uri="{C676402C-5697-4E1C-873F-D02D1690AC5C}">
        <p15:threadingInfo timeZoneBias="0"/>
      </p:ext>
      <p:ext uri="http://customooxmlschemas.google.com/">
        <go:slidesCustomData xmlns:go="http://customooxmlschemas.google.com/" commentPostId="AAABkbTWpC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dab1dad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dab1dad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d2328b9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5d2328b9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5d2328b9a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5d2328b9a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5cccfc3b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5cccfc3b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cccfc3b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5cccfc3b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cccfc3b8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5cccfc3b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5d2328b9a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5d2328b9a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cccfc3b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5cccfc3b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cccfc3b8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5cccfc3b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5d5285bd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5d5285bd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Audience segments and their subordinate </a:t>
            </a:r>
            <a:r>
              <a:rPr lang="en"/>
              <a:t>characteristics</a:t>
            </a:r>
            <a:r>
              <a:rPr lang="en"/>
              <a:t> that had the highest average conversions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1120">
                <a:solidFill>
                  <a:schemeClr val="dk1"/>
                </a:solidFill>
                <a:highlight>
                  <a:srgbClr val="FFC600"/>
                </a:highlight>
              </a:rPr>
              <a:t>Brand Propensity</a:t>
            </a:r>
            <a:r>
              <a:rPr b="1" lang="en" sz="1120">
                <a:solidFill>
                  <a:schemeClr val="dk1"/>
                </a:solidFill>
              </a:rPr>
              <a:t> was the best overall performing segment. Followed by </a:t>
            </a:r>
            <a:r>
              <a:rPr b="1" lang="en" sz="1120">
                <a:solidFill>
                  <a:schemeClr val="dk1"/>
                </a:solidFill>
                <a:highlight>
                  <a:srgbClr val="FAC409"/>
                </a:highlight>
              </a:rPr>
              <a:t>Finance</a:t>
            </a:r>
            <a:r>
              <a:rPr b="1" lang="en" sz="1120">
                <a:solidFill>
                  <a:schemeClr val="dk1"/>
                </a:solidFill>
              </a:rPr>
              <a:t>, </a:t>
            </a:r>
            <a:r>
              <a:rPr b="1" lang="en" sz="1120">
                <a:solidFill>
                  <a:schemeClr val="dk1"/>
                </a:solidFill>
                <a:highlight>
                  <a:srgbClr val="FAC409"/>
                </a:highlight>
              </a:rPr>
              <a:t>Interest Propensity</a:t>
            </a:r>
            <a:r>
              <a:rPr b="1" lang="en" sz="1120">
                <a:solidFill>
                  <a:schemeClr val="dk1"/>
                </a:solidFill>
              </a:rPr>
              <a:t>, and </a:t>
            </a:r>
            <a:r>
              <a:rPr b="1" lang="en" sz="1120">
                <a:solidFill>
                  <a:schemeClr val="dk1"/>
                </a:solidFill>
                <a:highlight>
                  <a:srgbClr val="FAC409"/>
                </a:highlight>
              </a:rPr>
              <a:t>Life Event</a:t>
            </a:r>
            <a:r>
              <a:rPr b="1" lang="en" sz="1120">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Segments are ordered by their CPA but as you can see, these segments do no perform equally across all performance metrics.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t>All except life event meet the </a:t>
            </a:r>
            <a:r>
              <a:rPr lang="en"/>
              <a:t>clients</a:t>
            </a:r>
            <a:r>
              <a:rPr lang="en"/>
              <a:t> CPA goal of spending less than $250</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 determine top performers, only audience segments with more than 10 targeted campaigns were analyzed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were 56 audience </a:t>
            </a:r>
            <a:r>
              <a:rPr lang="en"/>
              <a:t>segments</a:t>
            </a:r>
            <a:r>
              <a:rPr lang="en"/>
              <a:t> that did not reach this threshold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eb174010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35eb174010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020">
                <a:solidFill>
                  <a:schemeClr val="dk1"/>
                </a:solidFill>
                <a:highlight>
                  <a:srgbClr val="FFC600"/>
                </a:highlight>
              </a:rPr>
              <a:t>Brand Propensity</a:t>
            </a:r>
            <a:r>
              <a:rPr b="1" lang="en" sz="2020">
                <a:solidFill>
                  <a:schemeClr val="dk1"/>
                </a:solidFill>
              </a:rPr>
              <a:t> was the best overall performing segment. Followed by </a:t>
            </a:r>
            <a:r>
              <a:rPr b="1" lang="en" sz="2020">
                <a:solidFill>
                  <a:schemeClr val="dk1"/>
                </a:solidFill>
                <a:highlight>
                  <a:srgbClr val="FAC409"/>
                </a:highlight>
              </a:rPr>
              <a:t>Life Event</a:t>
            </a:r>
            <a:r>
              <a:rPr b="1" lang="en" sz="2020">
                <a:solidFill>
                  <a:schemeClr val="dk1"/>
                </a:solidFill>
              </a:rPr>
              <a:t>, </a:t>
            </a:r>
            <a:r>
              <a:rPr b="1" lang="en" sz="2020">
                <a:solidFill>
                  <a:schemeClr val="dk1"/>
                </a:solidFill>
                <a:highlight>
                  <a:srgbClr val="FAC409"/>
                </a:highlight>
              </a:rPr>
              <a:t>Interest Propensity</a:t>
            </a:r>
            <a:r>
              <a:rPr b="1" lang="en" sz="2020">
                <a:solidFill>
                  <a:schemeClr val="dk1"/>
                </a:solidFill>
              </a:rPr>
              <a:t>, and </a:t>
            </a:r>
            <a:r>
              <a:rPr b="1" lang="en" sz="2020">
                <a:solidFill>
                  <a:schemeClr val="dk1"/>
                </a:solidFill>
                <a:highlight>
                  <a:srgbClr val="FAC409"/>
                </a:highlight>
              </a:rPr>
              <a:t>Finance</a:t>
            </a:r>
            <a:r>
              <a:rPr b="1" lang="en" sz="2020">
                <a:solidFill>
                  <a:schemeClr val="dk1"/>
                </a:solidFill>
              </a:rPr>
              <a:t>.</a:t>
            </a:r>
            <a:endParaRPr b="1" sz="202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5df6c15a51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35df6c15a51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Engagement and Intent refer are desired outcomes that result from creative messaging. </a:t>
            </a:r>
            <a:br>
              <a:rPr lang="en">
                <a:solidFill>
                  <a:schemeClr val="dk1"/>
                </a:solidFill>
              </a:rPr>
            </a:b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gauged user engagement and intent through performance and branding metrics listed on screen.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Combining CTR and CVR helps us understand not just who’s clicking, but who’s </a:t>
            </a:r>
            <a:r>
              <a:rPr i="1" lang="en">
                <a:solidFill>
                  <a:schemeClr val="dk1"/>
                </a:solidFill>
              </a:rPr>
              <a:t>meaningfully engaging</a:t>
            </a: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br>
              <a:rPr lang="en">
                <a:solidFill>
                  <a:schemeClr val="dk1"/>
                </a:solidFill>
              </a:rPr>
            </a:br>
            <a:r>
              <a:rPr lang="en">
                <a:solidFill>
                  <a:schemeClr val="dk1"/>
                </a:solidFill>
              </a:rPr>
              <a:t>As you can see, Media &amp; Ent. had a strong CTR which didn’t </a:t>
            </a:r>
            <a:r>
              <a:rPr lang="en">
                <a:solidFill>
                  <a:schemeClr val="dk1"/>
                </a:solidFill>
              </a:rPr>
              <a:t>necessarily</a:t>
            </a:r>
            <a:r>
              <a:rPr lang="en">
                <a:solidFill>
                  <a:schemeClr val="dk1"/>
                </a:solidFill>
              </a:rPr>
              <a:t> correspond to a equally strong CVR</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In fact, audiences (Low tah me, pink) with fewer targeted campaigns, a smaller CTR, and less impressions still had a similar CVR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These differences may suggest issues with post-click experience, audience intent, or even viewability quality.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eb174010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35eb1740106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Engagement and Intent are desired outcomes that result from creative messaging. </a:t>
            </a:r>
            <a:br>
              <a:rPr lang="en">
                <a:solidFill>
                  <a:schemeClr val="dk1"/>
                </a:solidFill>
              </a:rPr>
            </a:b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gauged user engagement and intent through performance and branding metrics listed on screen.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Combining CTR and CVR helps us understand not just who’s clicking, but who’s </a:t>
            </a:r>
            <a:r>
              <a:rPr i="1" lang="en">
                <a:solidFill>
                  <a:schemeClr val="dk1"/>
                </a:solidFill>
              </a:rPr>
              <a:t>meaningfully engaging</a:t>
            </a: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br>
              <a:rPr lang="en">
                <a:solidFill>
                  <a:schemeClr val="dk1"/>
                </a:solidFill>
              </a:rPr>
            </a:br>
            <a:r>
              <a:rPr lang="en">
                <a:solidFill>
                  <a:schemeClr val="dk1"/>
                </a:solidFill>
              </a:rPr>
              <a:t>As you can see, Media &amp; Ent. had a strong CVR which didn’t necessarily correspond to a equally strong CVR</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In fact, audiences (Low tah me) with fewer targeted campaigns. a smaller CTR, and less impressions still had a similar CVR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These differences may suggest issues with post-click experience, audience intent, or even viewability quality.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audience personas were created by first seeing the full audience segment and location with highest conversions which saw at the beginning of this section </a:t>
            </a:r>
            <a:br>
              <a:rPr lang="en"/>
            </a:br>
            <a:br>
              <a:rPr lang="en"/>
            </a:br>
            <a:r>
              <a:rPr lang="en"/>
              <a:t>The demographic details are based on the most recent US trends in their respective sectors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5df6c15a5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35df6c15a5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can see that all creative sizes are available on smartphones. Also, we should keep in mind that 300x250 is widely available for all of our device make, and it will come in handy later 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5ce79c5f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35ce79c5f4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we can see, the median bars show their consistency where Windows PC gets an edge over smartphone device. However, the outliers on smartphone </a:t>
            </a:r>
            <a:r>
              <a:rPr lang="en"/>
              <a:t>outweighed</a:t>
            </a:r>
            <a:r>
              <a:rPr lang="en"/>
              <a:t> everything else. I call it… “no risk, all rewards”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5d5285bd1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35d5285bd1c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5df6c15a5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35df6c15a51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5d5285bd1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35d5285bd1c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Even though smartphone devices outperformed with a lot of outliers, we found that Windows PC is the most consistent. However, smartphones have higher chance to outperform without any significant risks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5d5285bd1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5d5285bd1c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Even though smartphone devices outperformed with a lot of outliers, we found that Windows PC is the most consistent. However, smartphones have higher chance to outperform that are impressive enough for a recommendation over Windows PC.</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5ea8b644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35ea8b644c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Even though smartphone devices outperformed with a lot of outliers, we found that Windows PC is the most consistent. However, smartphones have higher chance to outperform without any significant risks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Adriana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5ea8b644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35ea8b644c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df6c15a5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35df6c15a51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Vivian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0F0F0"/>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png"/><Relationship Id="rId4" Type="http://schemas.openxmlformats.org/officeDocument/2006/relationships/image" Target="../media/image9.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8.png"/><Relationship Id="rId5" Type="http://schemas.openxmlformats.org/officeDocument/2006/relationships/image" Target="../media/image10.jp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phocuswire.com/Women-taking-the-lead-on-hotel-websites#:~:text=The%20report%20finds%20that%20an,share%20of%20women%20visiting%20sites." TargetMode="External"/><Relationship Id="rId4" Type="http://schemas.openxmlformats.org/officeDocument/2006/relationships/hyperlink" Target="https://www.bankrate.com/personal-finance/debt/men-women-and-debt-does-gender-matter/" TargetMode="External"/><Relationship Id="rId9" Type="http://schemas.openxmlformats.org/officeDocument/2006/relationships/image" Target="../media/image33.png"/><Relationship Id="rId5" Type="http://schemas.openxmlformats.org/officeDocument/2006/relationships/hyperlink" Target="https://www.forbes.com/advisor/credit-cards/credit-card-statistics/#how_many_credit_cards_do_americans_have_section" TargetMode="External"/><Relationship Id="rId6" Type="http://schemas.openxmlformats.org/officeDocument/2006/relationships/hyperlink" Target="https://tseentertainment.com/understanding-music-festival-target-audiences/" TargetMode="External"/><Relationship Id="rId7" Type="http://schemas.openxmlformats.org/officeDocument/2006/relationships/image" Target="../media/image35.png"/><Relationship Id="rId8"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8.png"/><Relationship Id="rId5"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52.png"/><Relationship Id="rId5"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ocs.google.com/spreadsheets/d/12_Ky7uVorxHXm6L2so7yHKCVwEaCT22xR1dLK9udHrI/edit?usp=sharing"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
          <p:cNvGrpSpPr/>
          <p:nvPr/>
        </p:nvGrpSpPr>
        <p:grpSpPr>
          <a:xfrm>
            <a:off x="1305087" y="1512198"/>
            <a:ext cx="2088900" cy="2799877"/>
            <a:chOff x="527512" y="2156173"/>
            <a:chExt cx="2088900" cy="2799877"/>
          </a:xfrm>
        </p:grpSpPr>
        <p:sp>
          <p:nvSpPr>
            <p:cNvPr id="55" name="Google Shape;55;p1"/>
            <p:cNvSpPr txBox="1"/>
            <p:nvPr/>
          </p:nvSpPr>
          <p:spPr>
            <a:xfrm>
              <a:off x="1144413" y="2462450"/>
              <a:ext cx="13449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0"/>
                <a:buFont typeface="Arial"/>
                <a:buNone/>
              </a:pPr>
              <a:r>
                <a:t/>
              </a:r>
              <a:endParaRPr b="0" baseline="30000" i="0" sz="15000" u="none" cap="none" strike="noStrike">
                <a:solidFill>
                  <a:schemeClr val="dk2"/>
                </a:solidFill>
                <a:latin typeface="Arial"/>
                <a:ea typeface="Arial"/>
                <a:cs typeface="Arial"/>
                <a:sym typeface="Arial"/>
              </a:endParaRPr>
            </a:p>
          </p:txBody>
        </p:sp>
        <p:sp>
          <p:nvSpPr>
            <p:cNvPr id="56" name="Google Shape;56;p1"/>
            <p:cNvSpPr txBox="1"/>
            <p:nvPr/>
          </p:nvSpPr>
          <p:spPr>
            <a:xfrm rot="3825280">
              <a:off x="646283" y="2591411"/>
              <a:ext cx="1851359" cy="141612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0"/>
                <a:buFont typeface="Arial"/>
                <a:buNone/>
              </a:pPr>
              <a:r>
                <a:t/>
              </a:r>
              <a:endParaRPr b="0" i="0" sz="8000" u="none" cap="none" strike="noStrike">
                <a:solidFill>
                  <a:schemeClr val="dk2"/>
                </a:solidFill>
                <a:latin typeface="Arial"/>
                <a:ea typeface="Arial"/>
                <a:cs typeface="Arial"/>
                <a:sym typeface="Arial"/>
              </a:endParaRPr>
            </a:p>
          </p:txBody>
        </p:sp>
      </p:grpSp>
      <p:pic>
        <p:nvPicPr>
          <p:cNvPr id="57" name="Google Shape;57;p1"/>
          <p:cNvPicPr preferRelativeResize="0"/>
          <p:nvPr/>
        </p:nvPicPr>
        <p:blipFill>
          <a:blip r:embed="rId3">
            <a:alphaModFix/>
          </a:blip>
          <a:stretch>
            <a:fillRect/>
          </a:stretch>
        </p:blipFill>
        <p:spPr>
          <a:xfrm>
            <a:off x="2363987" y="152400"/>
            <a:ext cx="4838700" cy="4838700"/>
          </a:xfrm>
          <a:prstGeom prst="rect">
            <a:avLst/>
          </a:prstGeom>
          <a:noFill/>
          <a:ln>
            <a:noFill/>
          </a:ln>
        </p:spPr>
      </p:pic>
      <p:pic>
        <p:nvPicPr>
          <p:cNvPr id="58" name="Google Shape;58;p1"/>
          <p:cNvPicPr preferRelativeResize="0"/>
          <p:nvPr/>
        </p:nvPicPr>
        <p:blipFill>
          <a:blip r:embed="rId4">
            <a:alphaModFix/>
          </a:blip>
          <a:stretch>
            <a:fillRect/>
          </a:stretch>
        </p:blipFill>
        <p:spPr>
          <a:xfrm>
            <a:off x="96900" y="67375"/>
            <a:ext cx="1018001" cy="471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5dab1dad3b_0_0"/>
          <p:cNvSpPr txBox="1"/>
          <p:nvPr>
            <p:ph type="title"/>
          </p:nvPr>
        </p:nvSpPr>
        <p:spPr>
          <a:xfrm>
            <a:off x="311700" y="411175"/>
            <a:ext cx="8520600" cy="572700"/>
          </a:xfrm>
          <a:prstGeom prst="rect">
            <a:avLst/>
          </a:prstGeom>
          <a:solidFill>
            <a:srgbClr val="0B5394"/>
          </a:solidFill>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90"/>
              <a:buFont typeface="Arial"/>
              <a:buNone/>
            </a:pPr>
            <a:r>
              <a:rPr b="1" lang="en" sz="3420">
                <a:solidFill>
                  <a:schemeClr val="lt1"/>
                </a:solidFill>
              </a:rPr>
              <a:t>Clicks</a:t>
            </a:r>
            <a:r>
              <a:rPr lang="en" sz="3120"/>
              <a:t> </a:t>
            </a:r>
            <a:endParaRPr sz="3120"/>
          </a:p>
        </p:txBody>
      </p:sp>
      <p:pic>
        <p:nvPicPr>
          <p:cNvPr id="137" name="Google Shape;137;g35dab1dad3b_0_0"/>
          <p:cNvPicPr preferRelativeResize="0"/>
          <p:nvPr/>
        </p:nvPicPr>
        <p:blipFill>
          <a:blip r:embed="rId3">
            <a:alphaModFix/>
          </a:blip>
          <a:stretch>
            <a:fillRect/>
          </a:stretch>
        </p:blipFill>
        <p:spPr>
          <a:xfrm>
            <a:off x="394425" y="1185850"/>
            <a:ext cx="6851099" cy="3778396"/>
          </a:xfrm>
          <a:prstGeom prst="rect">
            <a:avLst/>
          </a:prstGeom>
          <a:noFill/>
          <a:ln>
            <a:noFill/>
          </a:ln>
        </p:spPr>
      </p:pic>
      <p:pic>
        <p:nvPicPr>
          <p:cNvPr id="138" name="Google Shape;138;g35dab1dad3b_0_0"/>
          <p:cNvPicPr preferRelativeResize="0"/>
          <p:nvPr/>
        </p:nvPicPr>
        <p:blipFill>
          <a:blip r:embed="rId4">
            <a:alphaModFix/>
          </a:blip>
          <a:stretch>
            <a:fillRect/>
          </a:stretch>
        </p:blipFill>
        <p:spPr>
          <a:xfrm>
            <a:off x="7550323" y="983877"/>
            <a:ext cx="1183580" cy="572700"/>
          </a:xfrm>
          <a:prstGeom prst="rect">
            <a:avLst/>
          </a:prstGeom>
          <a:noFill/>
          <a:ln>
            <a:noFill/>
          </a:ln>
        </p:spPr>
      </p:pic>
      <p:pic>
        <p:nvPicPr>
          <p:cNvPr id="139" name="Google Shape;139;g35dab1dad3b_0_0"/>
          <p:cNvPicPr preferRelativeResize="0"/>
          <p:nvPr/>
        </p:nvPicPr>
        <p:blipFill rotWithShape="1">
          <a:blip r:embed="rId5">
            <a:alphaModFix/>
          </a:blip>
          <a:srcRect b="5704" l="0" r="0" t="0"/>
          <a:stretch/>
        </p:blipFill>
        <p:spPr>
          <a:xfrm>
            <a:off x="7550325" y="1648028"/>
            <a:ext cx="1593675" cy="331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5d2328b9ab_0_5"/>
          <p:cNvSpPr txBox="1"/>
          <p:nvPr>
            <p:ph type="title"/>
          </p:nvPr>
        </p:nvSpPr>
        <p:spPr>
          <a:xfrm>
            <a:off x="311700" y="445025"/>
            <a:ext cx="8520600" cy="572700"/>
          </a:xfrm>
          <a:prstGeom prst="rect">
            <a:avLst/>
          </a:prstGeom>
          <a:solidFill>
            <a:srgbClr val="0B5394"/>
          </a:solidFill>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3420">
                <a:solidFill>
                  <a:schemeClr val="lt1"/>
                </a:solidFill>
              </a:rPr>
              <a:t>Performance</a:t>
            </a:r>
            <a:r>
              <a:rPr b="1" lang="en"/>
              <a:t> </a:t>
            </a:r>
            <a:r>
              <a:rPr b="1" lang="en" sz="3420">
                <a:solidFill>
                  <a:schemeClr val="lt1"/>
                </a:solidFill>
              </a:rPr>
              <a:t>Metrics</a:t>
            </a:r>
            <a:endParaRPr b="1"/>
          </a:p>
        </p:txBody>
      </p:sp>
      <p:sp>
        <p:nvSpPr>
          <p:cNvPr id="145" name="Google Shape;145;g35d2328b9ab_0_5"/>
          <p:cNvSpPr txBox="1"/>
          <p:nvPr>
            <p:ph idx="1" type="body"/>
          </p:nvPr>
        </p:nvSpPr>
        <p:spPr>
          <a:xfrm>
            <a:off x="311700" y="1089050"/>
            <a:ext cx="8520600" cy="3416400"/>
          </a:xfrm>
          <a:prstGeom prst="rect">
            <a:avLst/>
          </a:prstGeom>
        </p:spPr>
        <p:txBody>
          <a:bodyPr anchorCtr="0" anchor="t" bIns="91425" lIns="91425" spcFirstLastPara="1" rIns="91425" wrap="square" tIns="91425">
            <a:normAutofit/>
          </a:bodyPr>
          <a:lstStyle/>
          <a:p>
            <a:pPr indent="-342900" lvl="0" marL="914400" rtl="0" algn="l">
              <a:spcBef>
                <a:spcPts val="0"/>
              </a:spcBef>
              <a:spcAft>
                <a:spcPts val="0"/>
              </a:spcAft>
              <a:buSzPts val="1800"/>
              <a:buChar char="●"/>
            </a:pPr>
            <a:r>
              <a:rPr lang="en"/>
              <a:t>CPA</a:t>
            </a:r>
            <a:endParaRPr/>
          </a:p>
          <a:p>
            <a:pPr indent="-342900" lvl="0" marL="914400" rtl="0" algn="l">
              <a:spcBef>
                <a:spcPts val="0"/>
              </a:spcBef>
              <a:spcAft>
                <a:spcPts val="0"/>
              </a:spcAft>
              <a:buSzPts val="1800"/>
              <a:buChar char="●"/>
            </a:pPr>
            <a:r>
              <a:rPr lang="en"/>
              <a:t>CVR</a:t>
            </a:r>
            <a:endParaRPr/>
          </a:p>
          <a:p>
            <a:pPr indent="-342900" lvl="0" marL="914400" rtl="0" algn="l">
              <a:spcBef>
                <a:spcPts val="0"/>
              </a:spcBef>
              <a:spcAft>
                <a:spcPts val="0"/>
              </a:spcAft>
              <a:buSzPts val="1800"/>
              <a:buChar char="●"/>
            </a:pPr>
            <a:r>
              <a:rPr lang="en"/>
              <a:t>CPC</a:t>
            </a:r>
            <a:endParaRPr/>
          </a:p>
          <a:p>
            <a:pPr indent="-342900" lvl="0" marL="914400" rtl="0" algn="l">
              <a:spcBef>
                <a:spcPts val="0"/>
              </a:spcBef>
              <a:spcAft>
                <a:spcPts val="0"/>
              </a:spcAft>
              <a:buSzPts val="1800"/>
              <a:buChar char="●"/>
            </a:pPr>
            <a:r>
              <a:rPr lang="en"/>
              <a:t>CPM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5d2328b9ab_2_6"/>
          <p:cNvSpPr txBox="1"/>
          <p:nvPr>
            <p:ph type="title"/>
          </p:nvPr>
        </p:nvSpPr>
        <p:spPr>
          <a:xfrm>
            <a:off x="311700" y="453475"/>
            <a:ext cx="8520600" cy="572700"/>
          </a:xfrm>
          <a:prstGeom prst="rect">
            <a:avLst/>
          </a:prstGeom>
          <a:solidFill>
            <a:srgbClr val="0B5394"/>
          </a:solidFill>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3420">
                <a:solidFill>
                  <a:schemeClr val="lt1"/>
                </a:solidFill>
              </a:rPr>
              <a:t>Cost-Per-Action (CPA)</a:t>
            </a:r>
            <a:endParaRPr b="1" sz="3420">
              <a:solidFill>
                <a:schemeClr val="lt1"/>
              </a:solidFill>
            </a:endParaRPr>
          </a:p>
        </p:txBody>
      </p:sp>
      <p:pic>
        <p:nvPicPr>
          <p:cNvPr id="151" name="Google Shape;151;g35d2328b9ab_2_6"/>
          <p:cNvPicPr preferRelativeResize="0"/>
          <p:nvPr/>
        </p:nvPicPr>
        <p:blipFill>
          <a:blip r:embed="rId3">
            <a:alphaModFix/>
          </a:blip>
          <a:stretch>
            <a:fillRect/>
          </a:stretch>
        </p:blipFill>
        <p:spPr>
          <a:xfrm>
            <a:off x="311700" y="1228850"/>
            <a:ext cx="6847341" cy="3812524"/>
          </a:xfrm>
          <a:prstGeom prst="rect">
            <a:avLst/>
          </a:prstGeom>
          <a:noFill/>
          <a:ln>
            <a:noFill/>
          </a:ln>
        </p:spPr>
      </p:pic>
      <p:sp>
        <p:nvSpPr>
          <p:cNvPr id="152" name="Google Shape;152;g35d2328b9ab_2_6"/>
          <p:cNvSpPr txBox="1"/>
          <p:nvPr/>
        </p:nvSpPr>
        <p:spPr>
          <a:xfrm>
            <a:off x="152400" y="152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pic>
        <p:nvPicPr>
          <p:cNvPr id="153" name="Google Shape;153;g35d2328b9ab_2_6"/>
          <p:cNvPicPr preferRelativeResize="0"/>
          <p:nvPr/>
        </p:nvPicPr>
        <p:blipFill rotWithShape="1">
          <a:blip r:embed="rId4">
            <a:alphaModFix/>
          </a:blip>
          <a:srcRect b="0" l="0" r="0" t="0"/>
          <a:stretch/>
        </p:blipFill>
        <p:spPr>
          <a:xfrm>
            <a:off x="7370525" y="1228842"/>
            <a:ext cx="1680125" cy="3812525"/>
          </a:xfrm>
          <a:prstGeom prst="rect">
            <a:avLst/>
          </a:prstGeom>
          <a:noFill/>
          <a:ln>
            <a:noFill/>
          </a:ln>
        </p:spPr>
      </p:pic>
      <p:pic>
        <p:nvPicPr>
          <p:cNvPr id="154" name="Google Shape;154;g35d2328b9ab_2_6"/>
          <p:cNvPicPr preferRelativeResize="0"/>
          <p:nvPr/>
        </p:nvPicPr>
        <p:blipFill rotWithShape="1">
          <a:blip r:embed="rId5">
            <a:alphaModFix/>
          </a:blip>
          <a:srcRect b="8178" l="1918" r="1667" t="7597"/>
          <a:stretch/>
        </p:blipFill>
        <p:spPr>
          <a:xfrm>
            <a:off x="7543125" y="614100"/>
            <a:ext cx="1334925" cy="619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5cccfc3b87_0_10"/>
          <p:cNvSpPr txBox="1"/>
          <p:nvPr>
            <p:ph type="title"/>
          </p:nvPr>
        </p:nvSpPr>
        <p:spPr>
          <a:xfrm>
            <a:off x="160025" y="458800"/>
            <a:ext cx="8520600" cy="572700"/>
          </a:xfrm>
          <a:prstGeom prst="rect">
            <a:avLst/>
          </a:prstGeom>
          <a:solidFill>
            <a:srgbClr val="0B5394"/>
          </a:solidFill>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Conversion Rate (CVR) %</a:t>
            </a:r>
            <a:endParaRPr b="1">
              <a:solidFill>
                <a:schemeClr val="lt1"/>
              </a:solidFill>
            </a:endParaRPr>
          </a:p>
        </p:txBody>
      </p:sp>
      <p:pic>
        <p:nvPicPr>
          <p:cNvPr id="160" name="Google Shape;160;g35cccfc3b87_0_10"/>
          <p:cNvPicPr preferRelativeResize="0"/>
          <p:nvPr/>
        </p:nvPicPr>
        <p:blipFill rotWithShape="1">
          <a:blip r:embed="rId3">
            <a:alphaModFix/>
          </a:blip>
          <a:srcRect b="0" l="1652" r="0" t="0"/>
          <a:stretch/>
        </p:blipFill>
        <p:spPr>
          <a:xfrm>
            <a:off x="80750" y="1160900"/>
            <a:ext cx="7002224" cy="3677400"/>
          </a:xfrm>
          <a:prstGeom prst="rect">
            <a:avLst/>
          </a:prstGeom>
          <a:noFill/>
          <a:ln>
            <a:noFill/>
          </a:ln>
        </p:spPr>
      </p:pic>
      <p:pic>
        <p:nvPicPr>
          <p:cNvPr id="161" name="Google Shape;161;g35cccfc3b87_0_10"/>
          <p:cNvPicPr preferRelativeResize="0"/>
          <p:nvPr/>
        </p:nvPicPr>
        <p:blipFill rotWithShape="1">
          <a:blip r:embed="rId4">
            <a:alphaModFix/>
          </a:blip>
          <a:srcRect b="0" l="0" r="0" t="0"/>
          <a:stretch/>
        </p:blipFill>
        <p:spPr>
          <a:xfrm>
            <a:off x="7403788" y="1084650"/>
            <a:ext cx="1733550" cy="3677300"/>
          </a:xfrm>
          <a:prstGeom prst="rect">
            <a:avLst/>
          </a:prstGeom>
          <a:noFill/>
          <a:ln>
            <a:noFill/>
          </a:ln>
        </p:spPr>
      </p:pic>
      <p:pic>
        <p:nvPicPr>
          <p:cNvPr id="162" name="Google Shape;162;g35cccfc3b87_0_10"/>
          <p:cNvPicPr preferRelativeResize="0"/>
          <p:nvPr/>
        </p:nvPicPr>
        <p:blipFill rotWithShape="1">
          <a:blip r:embed="rId5">
            <a:alphaModFix/>
          </a:blip>
          <a:srcRect b="10102" l="2489" r="2849" t="7963"/>
          <a:stretch/>
        </p:blipFill>
        <p:spPr>
          <a:xfrm>
            <a:off x="7535750" y="405650"/>
            <a:ext cx="1469625" cy="67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35cccfc3b87_0_0"/>
          <p:cNvSpPr txBox="1"/>
          <p:nvPr>
            <p:ph type="title"/>
          </p:nvPr>
        </p:nvSpPr>
        <p:spPr>
          <a:xfrm>
            <a:off x="311700" y="453475"/>
            <a:ext cx="8520600" cy="572700"/>
          </a:xfrm>
          <a:prstGeom prst="rect">
            <a:avLst/>
          </a:prstGeom>
          <a:solidFill>
            <a:srgbClr val="0B5394"/>
          </a:solidFill>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Cost-Per-Click (CPC)</a:t>
            </a:r>
            <a:endParaRPr b="1">
              <a:solidFill>
                <a:schemeClr val="lt1"/>
              </a:solidFill>
            </a:endParaRPr>
          </a:p>
        </p:txBody>
      </p:sp>
      <p:pic>
        <p:nvPicPr>
          <p:cNvPr id="168" name="Google Shape;168;g35cccfc3b87_0_0"/>
          <p:cNvPicPr preferRelativeResize="0"/>
          <p:nvPr/>
        </p:nvPicPr>
        <p:blipFill>
          <a:blip r:embed="rId3">
            <a:alphaModFix/>
          </a:blip>
          <a:stretch>
            <a:fillRect/>
          </a:stretch>
        </p:blipFill>
        <p:spPr>
          <a:xfrm>
            <a:off x="146601" y="1114425"/>
            <a:ext cx="6996275" cy="3898776"/>
          </a:xfrm>
          <a:prstGeom prst="rect">
            <a:avLst/>
          </a:prstGeom>
          <a:noFill/>
          <a:ln>
            <a:noFill/>
          </a:ln>
        </p:spPr>
      </p:pic>
      <p:pic>
        <p:nvPicPr>
          <p:cNvPr id="169" name="Google Shape;169;g35cccfc3b87_0_0"/>
          <p:cNvPicPr preferRelativeResize="0"/>
          <p:nvPr/>
        </p:nvPicPr>
        <p:blipFill rotWithShape="1">
          <a:blip r:embed="rId4">
            <a:alphaModFix/>
          </a:blip>
          <a:srcRect b="0" l="0" r="0" t="1574"/>
          <a:stretch/>
        </p:blipFill>
        <p:spPr>
          <a:xfrm>
            <a:off x="7431750" y="1161550"/>
            <a:ext cx="1617050" cy="3804525"/>
          </a:xfrm>
          <a:prstGeom prst="rect">
            <a:avLst/>
          </a:prstGeom>
          <a:noFill/>
          <a:ln>
            <a:noFill/>
          </a:ln>
        </p:spPr>
      </p:pic>
      <p:pic>
        <p:nvPicPr>
          <p:cNvPr id="170" name="Google Shape;170;g35cccfc3b87_0_0"/>
          <p:cNvPicPr preferRelativeResize="0"/>
          <p:nvPr/>
        </p:nvPicPr>
        <p:blipFill rotWithShape="1">
          <a:blip r:embed="rId5">
            <a:alphaModFix/>
          </a:blip>
          <a:srcRect b="8019" l="2788" r="1709" t="8619"/>
          <a:stretch/>
        </p:blipFill>
        <p:spPr>
          <a:xfrm>
            <a:off x="7431738" y="467388"/>
            <a:ext cx="1175825" cy="544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5cccfc3b87_0_15"/>
          <p:cNvSpPr txBox="1"/>
          <p:nvPr>
            <p:ph type="title"/>
          </p:nvPr>
        </p:nvSpPr>
        <p:spPr>
          <a:xfrm>
            <a:off x="311700" y="445025"/>
            <a:ext cx="8520600" cy="572700"/>
          </a:xfrm>
          <a:prstGeom prst="rect">
            <a:avLst/>
          </a:prstGeom>
          <a:solidFill>
            <a:srgbClr val="0B5394"/>
          </a:solidFill>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Cost-Per-Mile (CPM)</a:t>
            </a:r>
            <a:endParaRPr b="1" sz="1100"/>
          </a:p>
          <a:p>
            <a:pPr indent="0" lvl="0" marL="0" marR="0" rtl="0" algn="l">
              <a:lnSpc>
                <a:spcPct val="100000"/>
              </a:lnSpc>
              <a:spcBef>
                <a:spcPts val="0"/>
              </a:spcBef>
              <a:spcAft>
                <a:spcPts val="0"/>
              </a:spcAft>
              <a:buNone/>
            </a:pPr>
            <a:r>
              <a:t/>
            </a:r>
            <a:endParaRPr sz="7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a:solidFill>
                <a:schemeClr val="lt1"/>
              </a:solidFill>
            </a:endParaRPr>
          </a:p>
        </p:txBody>
      </p:sp>
      <p:pic>
        <p:nvPicPr>
          <p:cNvPr id="176" name="Google Shape;176;g35cccfc3b87_0_15"/>
          <p:cNvPicPr preferRelativeResize="0"/>
          <p:nvPr/>
        </p:nvPicPr>
        <p:blipFill rotWithShape="1">
          <a:blip r:embed="rId3">
            <a:alphaModFix/>
          </a:blip>
          <a:srcRect b="0" l="1254" r="0" t="0"/>
          <a:stretch/>
        </p:blipFill>
        <p:spPr>
          <a:xfrm>
            <a:off x="57775" y="1173200"/>
            <a:ext cx="6934051" cy="3788999"/>
          </a:xfrm>
          <a:prstGeom prst="rect">
            <a:avLst/>
          </a:prstGeom>
          <a:noFill/>
          <a:ln>
            <a:noFill/>
          </a:ln>
        </p:spPr>
      </p:pic>
      <p:pic>
        <p:nvPicPr>
          <p:cNvPr id="177" name="Google Shape;177;g35cccfc3b87_0_15"/>
          <p:cNvPicPr preferRelativeResize="0"/>
          <p:nvPr/>
        </p:nvPicPr>
        <p:blipFill rotWithShape="1">
          <a:blip r:embed="rId4">
            <a:alphaModFix/>
          </a:blip>
          <a:srcRect b="0" l="0" r="0" t="0"/>
          <a:stretch/>
        </p:blipFill>
        <p:spPr>
          <a:xfrm>
            <a:off x="7141550" y="1698925"/>
            <a:ext cx="1866900" cy="3524325"/>
          </a:xfrm>
          <a:prstGeom prst="rect">
            <a:avLst/>
          </a:prstGeom>
          <a:noFill/>
          <a:ln>
            <a:noFill/>
          </a:ln>
        </p:spPr>
      </p:pic>
      <p:pic>
        <p:nvPicPr>
          <p:cNvPr id="178" name="Google Shape;178;g35cccfc3b87_0_15"/>
          <p:cNvPicPr preferRelativeResize="0"/>
          <p:nvPr/>
        </p:nvPicPr>
        <p:blipFill rotWithShape="1">
          <a:blip r:embed="rId5">
            <a:alphaModFix/>
          </a:blip>
          <a:srcRect b="898" l="1277" r="471" t="7408"/>
          <a:stretch/>
        </p:blipFill>
        <p:spPr>
          <a:xfrm>
            <a:off x="7340350" y="1017725"/>
            <a:ext cx="1469275" cy="681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5d2328b9ab_2_0"/>
          <p:cNvSpPr txBox="1"/>
          <p:nvPr>
            <p:ph type="title"/>
          </p:nvPr>
        </p:nvSpPr>
        <p:spPr>
          <a:xfrm>
            <a:off x="311700" y="394275"/>
            <a:ext cx="8520600" cy="572700"/>
          </a:xfrm>
          <a:prstGeom prst="rect">
            <a:avLst/>
          </a:prstGeom>
          <a:solidFill>
            <a:srgbClr val="0B5394"/>
          </a:solidFill>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8947"/>
              <a:buFont typeface="Arial"/>
              <a:buNone/>
            </a:pPr>
            <a:r>
              <a:rPr b="1" lang="en" sz="3420">
                <a:solidFill>
                  <a:schemeClr val="lt1"/>
                </a:solidFill>
              </a:rPr>
              <a:t>Branding </a:t>
            </a:r>
            <a:r>
              <a:rPr b="1" lang="en" sz="3420">
                <a:solidFill>
                  <a:schemeClr val="lt1"/>
                </a:solidFill>
              </a:rPr>
              <a:t>Metrics</a:t>
            </a:r>
            <a:endParaRPr b="1" sz="3420">
              <a:solidFill>
                <a:schemeClr val="lt1"/>
              </a:solidFill>
            </a:endParaRPr>
          </a:p>
        </p:txBody>
      </p:sp>
      <p:sp>
        <p:nvSpPr>
          <p:cNvPr id="184" name="Google Shape;184;g35d2328b9ab_2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914400" rtl="0" algn="l">
              <a:spcBef>
                <a:spcPts val="0"/>
              </a:spcBef>
              <a:spcAft>
                <a:spcPts val="0"/>
              </a:spcAft>
              <a:buSzPts val="1800"/>
              <a:buChar char="●"/>
            </a:pPr>
            <a:r>
              <a:rPr lang="en"/>
              <a:t>CTR</a:t>
            </a:r>
            <a:endParaRPr/>
          </a:p>
          <a:p>
            <a:pPr indent="-342900" lvl="0" marL="914400" rtl="0" algn="l">
              <a:spcBef>
                <a:spcPts val="0"/>
              </a:spcBef>
              <a:spcAft>
                <a:spcPts val="0"/>
              </a:spcAft>
              <a:buSzPts val="1800"/>
              <a:buChar char="●"/>
            </a:pPr>
            <a:r>
              <a:rPr lang="en"/>
              <a:t>Viewability  </a:t>
            </a:r>
            <a:endParaRPr/>
          </a:p>
          <a:p>
            <a:pPr indent="-342900" lvl="0" marL="914400" rtl="0" algn="l">
              <a:spcBef>
                <a:spcPts val="0"/>
              </a:spcBef>
              <a:spcAft>
                <a:spcPts val="0"/>
              </a:spcAft>
              <a:buSzPts val="1800"/>
              <a:buChar char="●"/>
            </a:pPr>
            <a:r>
              <a:rPr lang="en"/>
              <a:t>Viewability</a:t>
            </a:r>
            <a:r>
              <a:rPr lang="en"/>
              <a:t> Impressions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5cccfc3b87_0_5"/>
          <p:cNvSpPr txBox="1"/>
          <p:nvPr>
            <p:ph type="title"/>
          </p:nvPr>
        </p:nvSpPr>
        <p:spPr>
          <a:xfrm>
            <a:off x="235150" y="233300"/>
            <a:ext cx="8520600" cy="572700"/>
          </a:xfrm>
          <a:prstGeom prst="rect">
            <a:avLst/>
          </a:prstGeom>
          <a:solidFill>
            <a:srgbClr val="0B5394"/>
          </a:solidFill>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Click-Through-Rate (CTR) %</a:t>
            </a:r>
            <a:endParaRPr b="1"/>
          </a:p>
        </p:txBody>
      </p:sp>
      <p:pic>
        <p:nvPicPr>
          <p:cNvPr id="190" name="Google Shape;190;g35cccfc3b87_0_5"/>
          <p:cNvPicPr preferRelativeResize="0"/>
          <p:nvPr/>
        </p:nvPicPr>
        <p:blipFill>
          <a:blip r:embed="rId3">
            <a:alphaModFix/>
          </a:blip>
          <a:stretch>
            <a:fillRect/>
          </a:stretch>
        </p:blipFill>
        <p:spPr>
          <a:xfrm>
            <a:off x="235150" y="1026175"/>
            <a:ext cx="6856228" cy="3812526"/>
          </a:xfrm>
          <a:prstGeom prst="rect">
            <a:avLst/>
          </a:prstGeom>
          <a:noFill/>
          <a:ln>
            <a:noFill/>
          </a:ln>
        </p:spPr>
      </p:pic>
      <p:pic>
        <p:nvPicPr>
          <p:cNvPr id="191" name="Google Shape;191;g35cccfc3b87_0_5"/>
          <p:cNvPicPr preferRelativeResize="0"/>
          <p:nvPr/>
        </p:nvPicPr>
        <p:blipFill rotWithShape="1">
          <a:blip r:embed="rId4">
            <a:alphaModFix/>
          </a:blip>
          <a:srcRect b="0" l="0" r="0" t="0"/>
          <a:stretch/>
        </p:blipFill>
        <p:spPr>
          <a:xfrm>
            <a:off x="7276325" y="1482000"/>
            <a:ext cx="1747825" cy="3713625"/>
          </a:xfrm>
          <a:prstGeom prst="rect">
            <a:avLst/>
          </a:prstGeom>
          <a:noFill/>
          <a:ln>
            <a:noFill/>
          </a:ln>
        </p:spPr>
      </p:pic>
      <p:pic>
        <p:nvPicPr>
          <p:cNvPr id="192" name="Google Shape;192;g35cccfc3b87_0_5"/>
          <p:cNvPicPr preferRelativeResize="0"/>
          <p:nvPr/>
        </p:nvPicPr>
        <p:blipFill rotWithShape="1">
          <a:blip r:embed="rId5">
            <a:alphaModFix/>
          </a:blip>
          <a:srcRect b="6087" l="3583" r="2844" t="10412"/>
          <a:stretch/>
        </p:blipFill>
        <p:spPr>
          <a:xfrm>
            <a:off x="7414913" y="806000"/>
            <a:ext cx="1470650" cy="67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5cccfc3b87_0_20"/>
          <p:cNvSpPr txBox="1"/>
          <p:nvPr>
            <p:ph type="title"/>
          </p:nvPr>
        </p:nvSpPr>
        <p:spPr>
          <a:xfrm>
            <a:off x="345550" y="268200"/>
            <a:ext cx="8520600" cy="572700"/>
          </a:xfrm>
          <a:prstGeom prst="rect">
            <a:avLst/>
          </a:prstGeom>
          <a:solidFill>
            <a:srgbClr val="0B5394"/>
          </a:solidFill>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Viewability</a:t>
            </a:r>
            <a:r>
              <a:rPr b="1" lang="en">
                <a:solidFill>
                  <a:schemeClr val="lt1"/>
                </a:solidFill>
              </a:rPr>
              <a:t> </a:t>
            </a:r>
            <a:endParaRPr b="1"/>
          </a:p>
        </p:txBody>
      </p:sp>
      <p:pic>
        <p:nvPicPr>
          <p:cNvPr id="198" name="Google Shape;198;g35cccfc3b87_0_20"/>
          <p:cNvPicPr preferRelativeResize="0"/>
          <p:nvPr/>
        </p:nvPicPr>
        <p:blipFill>
          <a:blip r:embed="rId3">
            <a:alphaModFix/>
          </a:blip>
          <a:stretch>
            <a:fillRect/>
          </a:stretch>
        </p:blipFill>
        <p:spPr>
          <a:xfrm>
            <a:off x="345550" y="1118100"/>
            <a:ext cx="6808751" cy="3639800"/>
          </a:xfrm>
          <a:prstGeom prst="rect">
            <a:avLst/>
          </a:prstGeom>
          <a:noFill/>
          <a:ln>
            <a:noFill/>
          </a:ln>
        </p:spPr>
      </p:pic>
      <p:pic>
        <p:nvPicPr>
          <p:cNvPr id="199" name="Google Shape;199;g35cccfc3b87_0_20"/>
          <p:cNvPicPr preferRelativeResize="0"/>
          <p:nvPr/>
        </p:nvPicPr>
        <p:blipFill rotWithShape="1">
          <a:blip r:embed="rId4">
            <a:alphaModFix/>
          </a:blip>
          <a:srcRect b="6017" l="2504" r="2986" t="9465"/>
          <a:stretch/>
        </p:blipFill>
        <p:spPr>
          <a:xfrm>
            <a:off x="7422113" y="840900"/>
            <a:ext cx="1467425" cy="676250"/>
          </a:xfrm>
          <a:prstGeom prst="rect">
            <a:avLst/>
          </a:prstGeom>
          <a:noFill/>
          <a:ln>
            <a:noFill/>
          </a:ln>
        </p:spPr>
      </p:pic>
      <p:pic>
        <p:nvPicPr>
          <p:cNvPr id="200" name="Google Shape;200;g35cccfc3b87_0_20"/>
          <p:cNvPicPr preferRelativeResize="0"/>
          <p:nvPr/>
        </p:nvPicPr>
        <p:blipFill rotWithShape="1">
          <a:blip r:embed="rId5">
            <a:alphaModFix/>
          </a:blip>
          <a:srcRect b="-3273" l="0" r="0" t="0"/>
          <a:stretch/>
        </p:blipFill>
        <p:spPr>
          <a:xfrm>
            <a:off x="7313400" y="1517150"/>
            <a:ext cx="1684900" cy="3758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5d5285bd1c_0_0"/>
          <p:cNvSpPr txBox="1"/>
          <p:nvPr>
            <p:ph type="title"/>
          </p:nvPr>
        </p:nvSpPr>
        <p:spPr>
          <a:xfrm>
            <a:off x="257475" y="303425"/>
            <a:ext cx="8520600" cy="572700"/>
          </a:xfrm>
          <a:prstGeom prst="rect">
            <a:avLst/>
          </a:prstGeom>
          <a:solidFill>
            <a:srgbClr val="0B5394"/>
          </a:solidFill>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Viewable Impressions </a:t>
            </a:r>
            <a:endParaRPr b="1"/>
          </a:p>
        </p:txBody>
      </p:sp>
      <p:pic>
        <p:nvPicPr>
          <p:cNvPr id="206" name="Google Shape;206;g35d5285bd1c_0_0"/>
          <p:cNvPicPr preferRelativeResize="0"/>
          <p:nvPr/>
        </p:nvPicPr>
        <p:blipFill rotWithShape="1">
          <a:blip r:embed="rId3">
            <a:alphaModFix/>
          </a:blip>
          <a:srcRect b="0" l="1107" r="0" t="0"/>
          <a:stretch/>
        </p:blipFill>
        <p:spPr>
          <a:xfrm>
            <a:off x="0" y="1076775"/>
            <a:ext cx="7083725" cy="3901050"/>
          </a:xfrm>
          <a:prstGeom prst="rect">
            <a:avLst/>
          </a:prstGeom>
          <a:noFill/>
          <a:ln>
            <a:noFill/>
          </a:ln>
        </p:spPr>
      </p:pic>
      <p:pic>
        <p:nvPicPr>
          <p:cNvPr id="207" name="Google Shape;207;g35d5285bd1c_0_0"/>
          <p:cNvPicPr preferRelativeResize="0"/>
          <p:nvPr/>
        </p:nvPicPr>
        <p:blipFill rotWithShape="1">
          <a:blip r:embed="rId4">
            <a:alphaModFix/>
          </a:blip>
          <a:srcRect b="8667" l="2949" r="2826" t="11152"/>
          <a:stretch/>
        </p:blipFill>
        <p:spPr>
          <a:xfrm>
            <a:off x="7455488" y="876125"/>
            <a:ext cx="1471850" cy="679700"/>
          </a:xfrm>
          <a:prstGeom prst="rect">
            <a:avLst/>
          </a:prstGeom>
          <a:noFill/>
          <a:ln>
            <a:noFill/>
          </a:ln>
        </p:spPr>
      </p:pic>
      <p:pic>
        <p:nvPicPr>
          <p:cNvPr id="208" name="Google Shape;208;g35d5285bd1c_0_0"/>
          <p:cNvPicPr preferRelativeResize="0"/>
          <p:nvPr/>
        </p:nvPicPr>
        <p:blipFill rotWithShape="1">
          <a:blip r:embed="rId5">
            <a:alphaModFix/>
          </a:blip>
          <a:srcRect b="12326" l="0" r="0" t="0"/>
          <a:stretch/>
        </p:blipFill>
        <p:spPr>
          <a:xfrm>
            <a:off x="7340525" y="1642675"/>
            <a:ext cx="1701775" cy="333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4"/>
          <p:cNvSpPr txBox="1"/>
          <p:nvPr>
            <p:ph type="title"/>
          </p:nvPr>
        </p:nvSpPr>
        <p:spPr>
          <a:xfrm>
            <a:off x="311700" y="597450"/>
            <a:ext cx="8520600" cy="572700"/>
          </a:xfrm>
          <a:prstGeom prst="rect">
            <a:avLst/>
          </a:prstGeom>
          <a:solidFill>
            <a:srgbClr val="D52F30"/>
          </a:solid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Meet the t</a:t>
            </a:r>
            <a:r>
              <a:rPr b="1" lang="en">
                <a:solidFill>
                  <a:schemeClr val="lt1"/>
                </a:solidFill>
              </a:rPr>
              <a:t>eam</a:t>
            </a:r>
            <a:endParaRPr b="1"/>
          </a:p>
        </p:txBody>
      </p:sp>
      <p:sp>
        <p:nvSpPr>
          <p:cNvPr id="64" name="Google Shape;64;p4"/>
          <p:cNvSpPr/>
          <p:nvPr/>
        </p:nvSpPr>
        <p:spPr>
          <a:xfrm>
            <a:off x="-50" y="5028175"/>
            <a:ext cx="9144000" cy="1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txBox="1"/>
          <p:nvPr/>
        </p:nvSpPr>
        <p:spPr>
          <a:xfrm>
            <a:off x="607300" y="3536575"/>
            <a:ext cx="212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595959"/>
                </a:solidFill>
              </a:rPr>
              <a:t>Carolina</a:t>
            </a:r>
            <a:r>
              <a:rPr b="1" lang="en" sz="1800">
                <a:solidFill>
                  <a:srgbClr val="595959"/>
                </a:solidFill>
              </a:rPr>
              <a:t> Garcia </a:t>
            </a:r>
            <a:endParaRPr b="1" i="0" sz="1800" u="none" cap="none" strike="noStrike">
              <a:solidFill>
                <a:srgbClr val="595959"/>
              </a:solidFill>
              <a:latin typeface="Arial"/>
              <a:ea typeface="Arial"/>
              <a:cs typeface="Arial"/>
              <a:sym typeface="Arial"/>
            </a:endParaRPr>
          </a:p>
        </p:txBody>
      </p:sp>
      <p:sp>
        <p:nvSpPr>
          <p:cNvPr id="66" name="Google Shape;66;p4"/>
          <p:cNvSpPr txBox="1"/>
          <p:nvPr/>
        </p:nvSpPr>
        <p:spPr>
          <a:xfrm>
            <a:off x="3398650" y="3536575"/>
            <a:ext cx="239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595959"/>
                </a:solidFill>
              </a:rPr>
              <a:t>Kevin Nguyen </a:t>
            </a:r>
            <a:endParaRPr b="1" i="0" sz="1800" u="none" cap="none" strike="noStrike">
              <a:solidFill>
                <a:srgbClr val="595959"/>
              </a:solidFill>
              <a:latin typeface="Arial"/>
              <a:ea typeface="Arial"/>
              <a:cs typeface="Arial"/>
              <a:sym typeface="Arial"/>
            </a:endParaRPr>
          </a:p>
        </p:txBody>
      </p:sp>
      <p:sp>
        <p:nvSpPr>
          <p:cNvPr id="67" name="Google Shape;67;p4"/>
          <p:cNvSpPr txBox="1"/>
          <p:nvPr/>
        </p:nvSpPr>
        <p:spPr>
          <a:xfrm>
            <a:off x="231100" y="3998275"/>
            <a:ext cx="250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595959"/>
                </a:solidFill>
                <a:highlight>
                  <a:schemeClr val="lt2"/>
                </a:highlight>
              </a:rPr>
              <a:t>Spatial</a:t>
            </a:r>
            <a:r>
              <a:rPr b="1" lang="en" sz="1200">
                <a:solidFill>
                  <a:srgbClr val="595959"/>
                </a:solidFill>
                <a:highlight>
                  <a:schemeClr val="lt2"/>
                </a:highlight>
              </a:rPr>
              <a:t> </a:t>
            </a:r>
            <a:r>
              <a:rPr b="1" i="0" lang="en" sz="1200" u="none" cap="none" strike="noStrike">
                <a:solidFill>
                  <a:srgbClr val="595959"/>
                </a:solidFill>
                <a:highlight>
                  <a:schemeClr val="lt2"/>
                </a:highlight>
              </a:rPr>
              <a:t>Analyst</a:t>
            </a:r>
            <a:endParaRPr b="1" i="0" sz="1200" u="none" cap="none" strike="noStrike">
              <a:solidFill>
                <a:srgbClr val="595959"/>
              </a:solidFill>
              <a:highlight>
                <a:schemeClr val="lt2"/>
              </a:highlight>
            </a:endParaRPr>
          </a:p>
        </p:txBody>
      </p:sp>
      <p:sp>
        <p:nvSpPr>
          <p:cNvPr id="68" name="Google Shape;68;p4"/>
          <p:cNvSpPr txBox="1"/>
          <p:nvPr/>
        </p:nvSpPr>
        <p:spPr>
          <a:xfrm>
            <a:off x="3343450" y="3998275"/>
            <a:ext cx="250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595959"/>
                </a:solidFill>
                <a:highlight>
                  <a:schemeClr val="lt2"/>
                </a:highlight>
              </a:rPr>
              <a:t>Creative Analyst</a:t>
            </a:r>
            <a:endParaRPr b="1" sz="1200">
              <a:solidFill>
                <a:srgbClr val="595959"/>
              </a:solidFill>
              <a:highlight>
                <a:schemeClr val="lt2"/>
              </a:highlight>
            </a:endParaRPr>
          </a:p>
        </p:txBody>
      </p:sp>
      <p:pic>
        <p:nvPicPr>
          <p:cNvPr id="69" name="Google Shape;69;p4" title="Gru_HU6XkAAm57u1.jpg"/>
          <p:cNvPicPr preferRelativeResize="0"/>
          <p:nvPr/>
        </p:nvPicPr>
        <p:blipFill rotWithShape="1">
          <a:blip r:embed="rId3">
            <a:alphaModFix/>
          </a:blip>
          <a:srcRect b="2740" l="0" r="0" t="2750"/>
          <a:stretch/>
        </p:blipFill>
        <p:spPr>
          <a:xfrm>
            <a:off x="3623650" y="1351350"/>
            <a:ext cx="1941000" cy="1941000"/>
          </a:xfrm>
          <a:prstGeom prst="ellipse">
            <a:avLst/>
          </a:prstGeom>
          <a:noFill/>
          <a:ln cap="flat" cmpd="sng" w="9525">
            <a:solidFill>
              <a:schemeClr val="dk1"/>
            </a:solidFill>
            <a:prstDash val="solid"/>
            <a:round/>
            <a:headEnd len="sm" w="sm" type="none"/>
            <a:tailEnd len="sm" w="sm" type="none"/>
          </a:ln>
        </p:spPr>
      </p:pic>
      <p:sp>
        <p:nvSpPr>
          <p:cNvPr id="70" name="Google Shape;70;p4"/>
          <p:cNvSpPr txBox="1"/>
          <p:nvPr/>
        </p:nvSpPr>
        <p:spPr>
          <a:xfrm>
            <a:off x="6322900" y="3536575"/>
            <a:ext cx="239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595959"/>
                </a:solidFill>
              </a:rPr>
              <a:t>Edwin Zamora </a:t>
            </a:r>
            <a:endParaRPr b="1" sz="1800">
              <a:solidFill>
                <a:srgbClr val="595959"/>
              </a:solidFill>
            </a:endParaRPr>
          </a:p>
        </p:txBody>
      </p:sp>
      <p:sp>
        <p:nvSpPr>
          <p:cNvPr id="71" name="Google Shape;71;p4"/>
          <p:cNvSpPr txBox="1"/>
          <p:nvPr/>
        </p:nvSpPr>
        <p:spPr>
          <a:xfrm>
            <a:off x="6267700" y="3998275"/>
            <a:ext cx="250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595959"/>
                </a:solidFill>
                <a:highlight>
                  <a:schemeClr val="lt2"/>
                </a:highlight>
              </a:rPr>
              <a:t>Audience </a:t>
            </a:r>
            <a:r>
              <a:rPr b="1" lang="en" sz="1200">
                <a:solidFill>
                  <a:srgbClr val="595959"/>
                </a:solidFill>
                <a:highlight>
                  <a:schemeClr val="lt2"/>
                </a:highlight>
              </a:rPr>
              <a:t>Analyst</a:t>
            </a:r>
            <a:endParaRPr b="1" sz="1200">
              <a:solidFill>
                <a:srgbClr val="595959"/>
              </a:solidFill>
              <a:highlight>
                <a:schemeClr val="lt2"/>
              </a:highlight>
            </a:endParaRPr>
          </a:p>
        </p:txBody>
      </p:sp>
      <p:pic>
        <p:nvPicPr>
          <p:cNvPr id="72" name="Google Shape;72;p4" title="Carolina Brick 1.png"/>
          <p:cNvPicPr preferRelativeResize="0"/>
          <p:nvPr/>
        </p:nvPicPr>
        <p:blipFill>
          <a:blip r:embed="rId4">
            <a:alphaModFix/>
          </a:blip>
          <a:stretch>
            <a:fillRect/>
          </a:stretch>
        </p:blipFill>
        <p:spPr>
          <a:xfrm>
            <a:off x="677625" y="1336691"/>
            <a:ext cx="1759702" cy="1880924"/>
          </a:xfrm>
          <a:prstGeom prst="rect">
            <a:avLst/>
          </a:prstGeom>
          <a:solidFill>
            <a:srgbClr val="000000"/>
          </a:solidFill>
          <a:ln cap="flat" cmpd="sng" w="9525">
            <a:solidFill>
              <a:schemeClr val="dk1"/>
            </a:solidFill>
            <a:prstDash val="solid"/>
            <a:round/>
            <a:headEnd len="sm" w="sm" type="none"/>
            <a:tailEnd len="sm" w="sm" type="none"/>
          </a:ln>
        </p:spPr>
      </p:pic>
      <p:pic>
        <p:nvPicPr>
          <p:cNvPr id="73" name="Google Shape;73;p4" title="53E3EE32-8940-439D-B5FA-EAFD2A44FB3E.JPG"/>
          <p:cNvPicPr preferRelativeResize="0"/>
          <p:nvPr/>
        </p:nvPicPr>
        <p:blipFill rotWithShape="1">
          <a:blip r:embed="rId5">
            <a:alphaModFix/>
          </a:blip>
          <a:srcRect b="39382" l="20872" r="20988" t="16780"/>
          <a:stretch/>
        </p:blipFill>
        <p:spPr>
          <a:xfrm>
            <a:off x="6455800" y="1351350"/>
            <a:ext cx="2125199" cy="2004031"/>
          </a:xfrm>
          <a:prstGeom prst="rect">
            <a:avLst/>
          </a:prstGeom>
          <a:noFill/>
          <a:ln cap="flat" cmpd="sng" w="9525">
            <a:solidFill>
              <a:schemeClr val="dk1"/>
            </a:solidFill>
            <a:prstDash val="solid"/>
            <a:round/>
            <a:headEnd len="sm" w="sm" type="none"/>
            <a:tailEnd len="sm" w="sm" type="none"/>
          </a:ln>
        </p:spPr>
      </p:pic>
      <p:pic>
        <p:nvPicPr>
          <p:cNvPr id="74" name="Google Shape;74;p4"/>
          <p:cNvPicPr preferRelativeResize="0"/>
          <p:nvPr/>
        </p:nvPicPr>
        <p:blipFill>
          <a:blip r:embed="rId6">
            <a:alphaModFix/>
          </a:blip>
          <a:stretch>
            <a:fillRect/>
          </a:stretch>
        </p:blipFill>
        <p:spPr>
          <a:xfrm>
            <a:off x="96900" y="67375"/>
            <a:ext cx="1018001" cy="4716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2" name="Shape 212"/>
        <p:cNvGrpSpPr/>
        <p:nvPr/>
      </p:nvGrpSpPr>
      <p:grpSpPr>
        <a:xfrm>
          <a:off x="0" y="0"/>
          <a:ext cx="0" cy="0"/>
          <a:chOff x="0" y="0"/>
          <a:chExt cx="0" cy="0"/>
        </a:xfrm>
      </p:grpSpPr>
      <p:sp>
        <p:nvSpPr>
          <p:cNvPr id="213" name="Google Shape;213;p12"/>
          <p:cNvSpPr txBox="1"/>
          <p:nvPr>
            <p:ph type="title"/>
          </p:nvPr>
        </p:nvSpPr>
        <p:spPr>
          <a:xfrm>
            <a:off x="311700" y="2348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400"/>
              <a:t>Audience Analysis</a:t>
            </a:r>
            <a:endParaRPr b="1" sz="3400"/>
          </a:p>
        </p:txBody>
      </p:sp>
      <p:pic>
        <p:nvPicPr>
          <p:cNvPr id="214" name="Google Shape;214;p12"/>
          <p:cNvPicPr preferRelativeResize="0"/>
          <p:nvPr/>
        </p:nvPicPr>
        <p:blipFill>
          <a:blip r:embed="rId3">
            <a:alphaModFix/>
          </a:blip>
          <a:stretch>
            <a:fillRect/>
          </a:stretch>
        </p:blipFill>
        <p:spPr>
          <a:xfrm>
            <a:off x="8062942" y="4568878"/>
            <a:ext cx="991309" cy="459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3"/>
          <p:cNvSpPr/>
          <p:nvPr/>
        </p:nvSpPr>
        <p:spPr>
          <a:xfrm>
            <a:off x="-50" y="5028175"/>
            <a:ext cx="9144000" cy="115200"/>
          </a:xfrm>
          <a:prstGeom prst="rect">
            <a:avLst/>
          </a:prstGeom>
          <a:solidFill>
            <a:srgbClr val="FAC40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3"/>
          <p:cNvSpPr txBox="1"/>
          <p:nvPr>
            <p:ph type="title"/>
          </p:nvPr>
        </p:nvSpPr>
        <p:spPr>
          <a:xfrm>
            <a:off x="311650" y="279475"/>
            <a:ext cx="8520600" cy="86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420"/>
              <a:t>On average, audiences interested in </a:t>
            </a:r>
            <a:r>
              <a:rPr b="1" lang="en" sz="2420">
                <a:highlight>
                  <a:srgbClr val="FAC409"/>
                </a:highlight>
              </a:rPr>
              <a:t>Brand Propensity</a:t>
            </a:r>
            <a:r>
              <a:rPr b="1" lang="en" sz="2420"/>
              <a:t>, </a:t>
            </a:r>
            <a:r>
              <a:rPr b="1" lang="en" sz="2420">
                <a:highlight>
                  <a:srgbClr val="FAC409"/>
                </a:highlight>
              </a:rPr>
              <a:t>Finance</a:t>
            </a:r>
            <a:r>
              <a:rPr b="1" lang="en" sz="2420"/>
              <a:t>, and </a:t>
            </a:r>
            <a:r>
              <a:rPr b="1" lang="en" sz="2420">
                <a:highlight>
                  <a:srgbClr val="FAC409"/>
                </a:highlight>
              </a:rPr>
              <a:t>Arts/Ent.</a:t>
            </a:r>
            <a:r>
              <a:rPr b="1" lang="en" sz="2420"/>
              <a:t> are more likely to convert.</a:t>
            </a:r>
            <a:endParaRPr b="1" sz="2420"/>
          </a:p>
        </p:txBody>
      </p:sp>
      <p:pic>
        <p:nvPicPr>
          <p:cNvPr id="221" name="Google Shape;221;p13" title="Audience Segmentation.jpg"/>
          <p:cNvPicPr preferRelativeResize="0"/>
          <p:nvPr/>
        </p:nvPicPr>
        <p:blipFill rotWithShape="1">
          <a:blip r:embed="rId3">
            <a:alphaModFix/>
          </a:blip>
          <a:srcRect b="59594" l="3488" r="3488" t="6862"/>
          <a:stretch/>
        </p:blipFill>
        <p:spPr>
          <a:xfrm>
            <a:off x="96988" y="1878300"/>
            <a:ext cx="8950025" cy="2420343"/>
          </a:xfrm>
          <a:prstGeom prst="rect">
            <a:avLst/>
          </a:prstGeom>
          <a:noFill/>
          <a:ln>
            <a:noFill/>
          </a:ln>
        </p:spPr>
      </p:pic>
      <p:sp>
        <p:nvSpPr>
          <p:cNvPr id="222" name="Google Shape;222;p13"/>
          <p:cNvSpPr txBox="1"/>
          <p:nvPr/>
        </p:nvSpPr>
        <p:spPr>
          <a:xfrm>
            <a:off x="6946275" y="4276200"/>
            <a:ext cx="20532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 data by avg. conversions</a:t>
            </a:r>
            <a:r>
              <a:rPr lang="en" sz="1800">
                <a:solidFill>
                  <a:schemeClr val="dk2"/>
                </a:solidFill>
              </a:rPr>
              <a:t>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4"/>
          <p:cNvSpPr/>
          <p:nvPr/>
        </p:nvSpPr>
        <p:spPr>
          <a:xfrm>
            <a:off x="-50" y="5028175"/>
            <a:ext cx="9144000" cy="115200"/>
          </a:xfrm>
          <a:prstGeom prst="rect">
            <a:avLst/>
          </a:prstGeom>
          <a:solidFill>
            <a:srgbClr val="FAC40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4"/>
          <p:cNvSpPr txBox="1"/>
          <p:nvPr>
            <p:ph type="title"/>
          </p:nvPr>
        </p:nvSpPr>
        <p:spPr>
          <a:xfrm>
            <a:off x="311700" y="247750"/>
            <a:ext cx="8520600" cy="70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620">
                <a:highlight>
                  <a:srgbClr val="FFC600"/>
                </a:highlight>
              </a:rPr>
              <a:t>Performance Metrics</a:t>
            </a:r>
            <a:endParaRPr b="1" sz="2620"/>
          </a:p>
          <a:p>
            <a:pPr indent="0" lvl="0" marL="0" rtl="0" algn="l">
              <a:lnSpc>
                <a:spcPct val="100000"/>
              </a:lnSpc>
              <a:spcBef>
                <a:spcPts val="0"/>
              </a:spcBef>
              <a:spcAft>
                <a:spcPts val="0"/>
              </a:spcAft>
              <a:buSzPts val="990"/>
              <a:buNone/>
            </a:pPr>
            <a:r>
              <a:rPr b="1" lang="en" sz="2120"/>
              <a:t> </a:t>
            </a:r>
            <a:endParaRPr b="1" sz="2120"/>
          </a:p>
        </p:txBody>
      </p:sp>
      <p:pic>
        <p:nvPicPr>
          <p:cNvPr id="229" name="Google Shape;229;p14" title="Screenshot 2025-05-28 at 1.25.49 PM.png"/>
          <p:cNvPicPr preferRelativeResize="0"/>
          <p:nvPr/>
        </p:nvPicPr>
        <p:blipFill rotWithShape="1">
          <a:blip r:embed="rId3">
            <a:alphaModFix/>
          </a:blip>
          <a:srcRect b="0" l="0" r="0" t="5383"/>
          <a:stretch/>
        </p:blipFill>
        <p:spPr>
          <a:xfrm>
            <a:off x="42050" y="954250"/>
            <a:ext cx="9059801" cy="4073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5eb1740106_0_24"/>
          <p:cNvSpPr/>
          <p:nvPr/>
        </p:nvSpPr>
        <p:spPr>
          <a:xfrm>
            <a:off x="-50" y="5028175"/>
            <a:ext cx="9144000" cy="115200"/>
          </a:xfrm>
          <a:prstGeom prst="rect">
            <a:avLst/>
          </a:prstGeom>
          <a:solidFill>
            <a:srgbClr val="FAC40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35eb1740106_0_24"/>
          <p:cNvSpPr txBox="1"/>
          <p:nvPr>
            <p:ph type="title"/>
          </p:nvPr>
        </p:nvSpPr>
        <p:spPr>
          <a:xfrm>
            <a:off x="311700" y="247750"/>
            <a:ext cx="8520600" cy="70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620">
                <a:highlight>
                  <a:srgbClr val="FFC600"/>
                </a:highlight>
              </a:rPr>
              <a:t>Performance Metrics</a:t>
            </a:r>
            <a:endParaRPr b="1" sz="2620"/>
          </a:p>
          <a:p>
            <a:pPr indent="0" lvl="0" marL="0" rtl="0" algn="l">
              <a:lnSpc>
                <a:spcPct val="100000"/>
              </a:lnSpc>
              <a:spcBef>
                <a:spcPts val="0"/>
              </a:spcBef>
              <a:spcAft>
                <a:spcPts val="0"/>
              </a:spcAft>
              <a:buSzPts val="990"/>
              <a:buNone/>
            </a:pPr>
            <a:r>
              <a:rPr b="1" lang="en" sz="2120"/>
              <a:t> </a:t>
            </a:r>
            <a:endParaRPr b="1" sz="2120"/>
          </a:p>
        </p:txBody>
      </p:sp>
      <p:graphicFrame>
        <p:nvGraphicFramePr>
          <p:cNvPr id="236" name="Google Shape;236;g35eb1740106_0_24"/>
          <p:cNvGraphicFramePr/>
          <p:nvPr/>
        </p:nvGraphicFramePr>
        <p:xfrm>
          <a:off x="95000" y="1147650"/>
          <a:ext cx="3000000" cy="3000000"/>
        </p:xfrm>
        <a:graphic>
          <a:graphicData uri="http://schemas.openxmlformats.org/drawingml/2006/table">
            <a:tbl>
              <a:tblPr>
                <a:noFill/>
                <a:tableStyleId>{D681AE87-9E50-42A5-97BD-1BA79E3083AE}</a:tableStyleId>
              </a:tblPr>
              <a:tblGrid>
                <a:gridCol w="1550725"/>
                <a:gridCol w="1018800"/>
              </a:tblGrid>
              <a:tr h="200025">
                <a:tc>
                  <a:txBody>
                    <a:bodyPr/>
                    <a:lstStyle/>
                    <a:p>
                      <a:pPr indent="0" lvl="0" marL="0" rtl="0" algn="l">
                        <a:spcBef>
                          <a:spcPts val="0"/>
                        </a:spcBef>
                        <a:spcAft>
                          <a:spcPts val="0"/>
                        </a:spcAft>
                        <a:buNone/>
                      </a:pPr>
                      <a:r>
                        <a:rPr b="1" lang="en" sz="1100"/>
                        <a:t>Audience Segment</a:t>
                      </a:r>
                      <a:endParaRPr b="1"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8650">
                      <a:solidFill>
                        <a:srgbClr val="44B3E1"/>
                      </a:solidFill>
                      <a:prstDash val="solid"/>
                      <a:round/>
                      <a:headEnd len="sm" w="sm" type="none"/>
                      <a:tailEnd len="sm" w="sm" type="none"/>
                    </a:lnB>
                    <a:solidFill>
                      <a:srgbClr val="C0E6F5"/>
                    </a:solidFill>
                  </a:tcPr>
                </a:tc>
                <a:tc>
                  <a:txBody>
                    <a:bodyPr/>
                    <a:lstStyle/>
                    <a:p>
                      <a:pPr indent="0" lvl="0" marL="0" rtl="0" algn="l">
                        <a:spcBef>
                          <a:spcPts val="0"/>
                        </a:spcBef>
                        <a:spcAft>
                          <a:spcPts val="0"/>
                        </a:spcAft>
                        <a:buNone/>
                      </a:pPr>
                      <a:r>
                        <a:rPr b="1" lang="en" sz="1100"/>
                        <a:t>CPA</a:t>
                      </a:r>
                      <a:endParaRPr b="1"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8650">
                      <a:solidFill>
                        <a:srgbClr val="44B3E1"/>
                      </a:solidFill>
                      <a:prstDash val="solid"/>
                      <a:round/>
                      <a:headEnd len="sm" w="sm" type="none"/>
                      <a:tailEnd len="sm" w="sm" type="none"/>
                    </a:lnB>
                    <a:solidFill>
                      <a:srgbClr val="C0E6F5"/>
                    </a:solidFill>
                  </a:tcPr>
                </a:tc>
              </a:tr>
              <a:tr h="200025">
                <a:tc>
                  <a:txBody>
                    <a:bodyPr/>
                    <a:lstStyle/>
                    <a:p>
                      <a:pPr indent="0" lvl="0" marL="0" rtl="0" algn="l">
                        <a:spcBef>
                          <a:spcPts val="0"/>
                        </a:spcBef>
                        <a:spcAft>
                          <a:spcPts val="0"/>
                        </a:spcAft>
                        <a:buNone/>
                      </a:pPr>
                      <a:r>
                        <a:rPr lang="en" sz="1100"/>
                        <a:t> Brand Propensities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8650">
                      <a:solidFill>
                        <a:srgbClr val="44B3E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$166.14</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8650">
                      <a:solidFill>
                        <a:srgbClr val="44B3E1"/>
                      </a:solidFill>
                      <a:prstDash val="solid"/>
                      <a:round/>
                      <a:headEnd len="sm" w="sm" type="none"/>
                      <a:tailEnd len="sm" w="sm" type="none"/>
                    </a:lnT>
                    <a:lnB cap="flat" cmpd="sng" w="9525">
                      <a:solidFill>
                        <a:srgbClr val="000000"/>
                      </a:solidFill>
                      <a:prstDash val="solid"/>
                      <a:round/>
                      <a:headEnd len="sm" w="sm" type="none"/>
                      <a:tailEnd len="sm" w="sm" type="none"/>
                    </a:lnB>
                    <a:solidFill>
                      <a:srgbClr val="63BE7B"/>
                    </a:solidFill>
                  </a:tcPr>
                </a:tc>
              </a:tr>
              <a:tr h="200025">
                <a:tc>
                  <a:txBody>
                    <a:bodyPr/>
                    <a:lstStyle/>
                    <a:p>
                      <a:pPr indent="0" lvl="0" marL="0" rtl="0" algn="l">
                        <a:spcBef>
                          <a:spcPts val="0"/>
                        </a:spcBef>
                        <a:spcAft>
                          <a:spcPts val="0"/>
                        </a:spcAft>
                        <a:buNone/>
                      </a:pPr>
                      <a:r>
                        <a:rPr lang="en" sz="1100"/>
                        <a:t> Finance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$174.30</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4C37C"/>
                    </a:solidFill>
                  </a:tcPr>
                </a:tc>
              </a:tr>
              <a:tr h="200025">
                <a:tc>
                  <a:txBody>
                    <a:bodyPr/>
                    <a:lstStyle/>
                    <a:p>
                      <a:pPr indent="0" lvl="0" marL="0" rtl="0" algn="l">
                        <a:spcBef>
                          <a:spcPts val="0"/>
                        </a:spcBef>
                        <a:spcAft>
                          <a:spcPts val="0"/>
                        </a:spcAft>
                        <a:buNone/>
                      </a:pPr>
                      <a:r>
                        <a:rPr lang="en" sz="1100"/>
                        <a:t>Mobile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$203.17</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2D47F"/>
                    </a:solidFill>
                  </a:tcPr>
                </a:tc>
              </a:tr>
              <a:tr h="200025">
                <a:tc>
                  <a:txBody>
                    <a:bodyPr/>
                    <a:lstStyle/>
                    <a:p>
                      <a:pPr indent="0" lvl="0" marL="0" rtl="0" algn="l">
                        <a:spcBef>
                          <a:spcPts val="0"/>
                        </a:spcBef>
                        <a:spcAft>
                          <a:spcPts val="0"/>
                        </a:spcAft>
                        <a:buNone/>
                      </a:pPr>
                      <a:r>
                        <a:rPr lang="en" sz="1100"/>
                        <a:t> Sociodem.</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$226.91</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4E382"/>
                    </a:solidFill>
                  </a:tcPr>
                </a:tc>
              </a:tr>
              <a:tr h="200025">
                <a:tc>
                  <a:txBody>
                    <a:bodyPr/>
                    <a:lstStyle/>
                    <a:p>
                      <a:pPr indent="0" lvl="0" marL="0" rtl="0" algn="l">
                        <a:spcBef>
                          <a:spcPts val="0"/>
                        </a:spcBef>
                        <a:spcAft>
                          <a:spcPts val="0"/>
                        </a:spcAft>
                        <a:buNone/>
                      </a:pPr>
                      <a:r>
                        <a:rPr lang="en" sz="1100"/>
                        <a:t>OnAudience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$237.67</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BEA83"/>
                    </a:solidFill>
                  </a:tcPr>
                </a:tc>
              </a:tr>
              <a:tr h="200025">
                <a:tc>
                  <a:txBody>
                    <a:bodyPr/>
                    <a:lstStyle/>
                    <a:p>
                      <a:pPr indent="0" lvl="0" marL="0" rtl="0" algn="l">
                        <a:spcBef>
                          <a:spcPts val="0"/>
                        </a:spcBef>
                        <a:spcAft>
                          <a:spcPts val="0"/>
                        </a:spcAft>
                        <a:buNone/>
                      </a:pPr>
                      <a:r>
                        <a:rPr lang="en" sz="1100"/>
                        <a:t>Media &amp; Ent.</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$240.49</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884"/>
                    </a:solidFill>
                  </a:tcPr>
                </a:tc>
              </a:tr>
              <a:tr h="200025">
                <a:tc>
                  <a:txBody>
                    <a:bodyPr/>
                    <a:lstStyle/>
                    <a:p>
                      <a:pPr indent="0" lvl="0" marL="0" rtl="0" algn="l">
                        <a:spcBef>
                          <a:spcPts val="0"/>
                        </a:spcBef>
                        <a:spcAft>
                          <a:spcPts val="0"/>
                        </a:spcAft>
                        <a:buNone/>
                      </a:pPr>
                      <a:r>
                        <a:rPr lang="en" sz="1100"/>
                        <a:t>Lotame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$250.26</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D280"/>
                    </a:solidFill>
                  </a:tcPr>
                </a:tc>
              </a:tr>
              <a:tr h="200025">
                <a:tc>
                  <a:txBody>
                    <a:bodyPr/>
                    <a:lstStyle/>
                    <a:p>
                      <a:pPr indent="0" lvl="0" marL="0" rtl="0" algn="l">
                        <a:spcBef>
                          <a:spcPts val="0"/>
                        </a:spcBef>
                        <a:spcAft>
                          <a:spcPts val="0"/>
                        </a:spcAft>
                        <a:buNone/>
                      </a:pPr>
                      <a:r>
                        <a:rPr lang="en" sz="1100"/>
                        <a:t> Interest Propensities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$267.14</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AD78"/>
                    </a:solidFill>
                  </a:tcPr>
                </a:tc>
              </a:tr>
              <a:tr h="200025">
                <a:tc>
                  <a:txBody>
                    <a:bodyPr/>
                    <a:lstStyle/>
                    <a:p>
                      <a:pPr indent="0" lvl="0" marL="0" rtl="0" algn="l">
                        <a:spcBef>
                          <a:spcPts val="0"/>
                        </a:spcBef>
                        <a:spcAft>
                          <a:spcPts val="0"/>
                        </a:spcAft>
                        <a:buNone/>
                      </a:pPr>
                      <a:r>
                        <a:rPr lang="en" sz="1100"/>
                        <a:t>Financial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$274.61</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B9C75"/>
                    </a:solidFill>
                  </a:tcPr>
                </a:tc>
              </a:tr>
              <a:tr h="200025">
                <a:tc>
                  <a:txBody>
                    <a:bodyPr/>
                    <a:lstStyle/>
                    <a:p>
                      <a:pPr indent="0" lvl="0" marL="0" rtl="0" algn="l">
                        <a:spcBef>
                          <a:spcPts val="0"/>
                        </a:spcBef>
                        <a:spcAft>
                          <a:spcPts val="0"/>
                        </a:spcAft>
                        <a:buNone/>
                      </a:pPr>
                      <a:r>
                        <a:rPr lang="en" sz="1100"/>
                        <a:t> Travel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$297.00</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8696B"/>
                    </a:solidFill>
                  </a:tcPr>
                </a:tc>
              </a:tr>
            </a:tbl>
          </a:graphicData>
        </a:graphic>
      </p:graphicFrame>
      <p:graphicFrame>
        <p:nvGraphicFramePr>
          <p:cNvPr id="237" name="Google Shape;237;g35eb1740106_0_24"/>
          <p:cNvGraphicFramePr/>
          <p:nvPr/>
        </p:nvGraphicFramePr>
        <p:xfrm>
          <a:off x="3230900" y="1147650"/>
          <a:ext cx="3000000" cy="3000000"/>
        </p:xfrm>
        <a:graphic>
          <a:graphicData uri="http://schemas.openxmlformats.org/drawingml/2006/table">
            <a:tbl>
              <a:tblPr>
                <a:noFill/>
                <a:tableStyleId>{D681AE87-9E50-42A5-97BD-1BA79E3083AE}</a:tableStyleId>
              </a:tblPr>
              <a:tblGrid>
                <a:gridCol w="1361200"/>
                <a:gridCol w="1208325"/>
              </a:tblGrid>
              <a:tr h="200025">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Audience Segment</a:t>
                      </a:r>
                      <a:endParaRPr b="1"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8650">
                      <a:solidFill>
                        <a:srgbClr val="44B3E1"/>
                      </a:solidFill>
                      <a:prstDash val="solid"/>
                      <a:round/>
                      <a:headEnd len="sm" w="sm" type="none"/>
                      <a:tailEnd len="sm" w="sm" type="none"/>
                    </a:lnB>
                    <a:solidFill>
                      <a:srgbClr val="C0E6F5"/>
                    </a:solidFill>
                  </a:tcPr>
                </a:tc>
                <a:tc>
                  <a:txBody>
                    <a:bodyPr/>
                    <a:lstStyle/>
                    <a:p>
                      <a:pPr indent="0" lvl="0" marL="0" rtl="0" algn="l">
                        <a:spcBef>
                          <a:spcPts val="0"/>
                        </a:spcBef>
                        <a:spcAft>
                          <a:spcPts val="0"/>
                        </a:spcAft>
                        <a:buNone/>
                      </a:pPr>
                      <a:r>
                        <a:rPr b="1" lang="en" sz="1100"/>
                        <a:t>CPC</a:t>
                      </a:r>
                      <a:endParaRPr b="1"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8650">
                      <a:solidFill>
                        <a:srgbClr val="44B3E1"/>
                      </a:solidFill>
                      <a:prstDash val="solid"/>
                      <a:round/>
                      <a:headEnd len="sm" w="sm" type="none"/>
                      <a:tailEnd len="sm" w="sm" type="none"/>
                    </a:lnB>
                    <a:solidFill>
                      <a:srgbClr val="C0E6F5"/>
                    </a:solidFill>
                  </a:tcPr>
                </a:tc>
              </a:tr>
              <a:tr h="200025">
                <a:tc>
                  <a:txBody>
                    <a:bodyPr/>
                    <a:lstStyle/>
                    <a:p>
                      <a:pPr indent="0" lvl="0" marL="0" rtl="0" algn="l">
                        <a:spcBef>
                          <a:spcPts val="0"/>
                        </a:spcBef>
                        <a:spcAft>
                          <a:spcPts val="0"/>
                        </a:spcAft>
                        <a:buNone/>
                      </a:pPr>
                      <a:r>
                        <a:rPr lang="en" sz="1100"/>
                        <a:t> Brand Propensities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8650">
                      <a:solidFill>
                        <a:srgbClr val="44B3E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$4.84</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8650">
                      <a:solidFill>
                        <a:srgbClr val="44B3E1"/>
                      </a:solidFill>
                      <a:prstDash val="solid"/>
                      <a:round/>
                      <a:headEnd len="sm" w="sm" type="none"/>
                      <a:tailEnd len="sm" w="sm" type="none"/>
                    </a:lnT>
                    <a:lnB cap="flat" cmpd="sng" w="9525">
                      <a:solidFill>
                        <a:srgbClr val="000000"/>
                      </a:solidFill>
                      <a:prstDash val="solid"/>
                      <a:round/>
                      <a:headEnd len="sm" w="sm" type="none"/>
                      <a:tailEnd len="sm" w="sm" type="none"/>
                    </a:lnB>
                    <a:solidFill>
                      <a:srgbClr val="63BE7B"/>
                    </a:solidFill>
                  </a:tcPr>
                </a:tc>
              </a:tr>
              <a:tr h="200025">
                <a:tc>
                  <a:txBody>
                    <a:bodyPr/>
                    <a:lstStyle/>
                    <a:p>
                      <a:pPr indent="0" lvl="0" marL="0" rtl="0" algn="l">
                        <a:spcBef>
                          <a:spcPts val="0"/>
                        </a:spcBef>
                        <a:spcAft>
                          <a:spcPts val="0"/>
                        </a:spcAft>
                        <a:buNone/>
                      </a:pPr>
                      <a:r>
                        <a:rPr lang="en" sz="1100"/>
                        <a:t> Life Event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$5.77</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6C87D"/>
                    </a:solidFill>
                  </a:tcPr>
                </a:tc>
              </a:tr>
              <a:tr h="200025">
                <a:tc>
                  <a:txBody>
                    <a:bodyPr/>
                    <a:lstStyle/>
                    <a:p>
                      <a:pPr indent="0" lvl="0" marL="0" rtl="0" algn="l">
                        <a:spcBef>
                          <a:spcPts val="0"/>
                        </a:spcBef>
                        <a:spcAft>
                          <a:spcPts val="0"/>
                        </a:spcAft>
                        <a:buNone/>
                      </a:pPr>
                      <a:r>
                        <a:rPr lang="en" sz="1100"/>
                        <a:t> Interest Propensities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$6.61</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D17E"/>
                    </a:solidFill>
                  </a:tcPr>
                </a:tc>
              </a:tr>
              <a:tr h="200025">
                <a:tc>
                  <a:txBody>
                    <a:bodyPr/>
                    <a:lstStyle/>
                    <a:p>
                      <a:pPr indent="0" lvl="0" marL="0" rtl="0" algn="l">
                        <a:spcBef>
                          <a:spcPts val="0"/>
                        </a:spcBef>
                        <a:spcAft>
                          <a:spcPts val="0"/>
                        </a:spcAft>
                        <a:buNone/>
                      </a:pPr>
                      <a:r>
                        <a:rPr lang="en" sz="1100"/>
                        <a:t> Finance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$7.24</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ED880"/>
                    </a:solidFill>
                  </a:tcPr>
                </a:tc>
              </a:tr>
              <a:tr h="200025">
                <a:tc>
                  <a:txBody>
                    <a:bodyPr/>
                    <a:lstStyle/>
                    <a:p>
                      <a:pPr indent="0" lvl="0" marL="0" rtl="0" algn="l">
                        <a:spcBef>
                          <a:spcPts val="0"/>
                        </a:spcBef>
                        <a:spcAft>
                          <a:spcPts val="0"/>
                        </a:spcAft>
                        <a:buNone/>
                      </a:pPr>
                      <a:r>
                        <a:rPr lang="en" sz="1100"/>
                        <a:t>Lotame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$8.77</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E983"/>
                    </a:solidFill>
                  </a:tcPr>
                </a:tc>
              </a:tr>
              <a:tr h="200025">
                <a:tc>
                  <a:txBody>
                    <a:bodyPr/>
                    <a:lstStyle/>
                    <a:p>
                      <a:pPr indent="0" lvl="0" marL="0" rtl="0" algn="l">
                        <a:spcBef>
                          <a:spcPts val="0"/>
                        </a:spcBef>
                        <a:spcAft>
                          <a:spcPts val="0"/>
                        </a:spcAft>
                        <a:buNone/>
                      </a:pPr>
                      <a:r>
                        <a:rPr lang="en" sz="1100"/>
                        <a:t> Beauty and Fitness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$9.07</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082"/>
                    </a:solidFill>
                  </a:tcPr>
                </a:tc>
              </a:tr>
              <a:tr h="200025">
                <a:tc>
                  <a:txBody>
                    <a:bodyPr/>
                    <a:lstStyle/>
                    <a:p>
                      <a:pPr indent="0" lvl="0" marL="0" rtl="0" algn="l">
                        <a:spcBef>
                          <a:spcPts val="0"/>
                        </a:spcBef>
                        <a:spcAft>
                          <a:spcPts val="0"/>
                        </a:spcAft>
                        <a:buNone/>
                      </a:pPr>
                      <a:r>
                        <a:rPr lang="en" sz="1100"/>
                        <a:t> Sociodem.</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$9.11</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D82"/>
                    </a:solidFill>
                  </a:tcPr>
                </a:tc>
              </a:tr>
              <a:tr h="200025">
                <a:tc>
                  <a:txBody>
                    <a:bodyPr/>
                    <a:lstStyle/>
                    <a:p>
                      <a:pPr indent="0" lvl="0" marL="0" rtl="0" algn="l">
                        <a:spcBef>
                          <a:spcPts val="0"/>
                        </a:spcBef>
                        <a:spcAft>
                          <a:spcPts val="0"/>
                        </a:spcAft>
                        <a:buNone/>
                      </a:pPr>
                      <a:r>
                        <a:rPr lang="en" sz="1100"/>
                        <a:t>Media &amp; Ent.</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$9.88</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A377"/>
                    </a:solidFill>
                  </a:tcPr>
                </a:tc>
              </a:tr>
              <a:tr h="200025">
                <a:tc>
                  <a:txBody>
                    <a:bodyPr/>
                    <a:lstStyle/>
                    <a:p>
                      <a:pPr indent="0" lvl="0" marL="0" rtl="0" algn="l">
                        <a:spcBef>
                          <a:spcPts val="0"/>
                        </a:spcBef>
                        <a:spcAft>
                          <a:spcPts val="0"/>
                        </a:spcAft>
                        <a:buNone/>
                      </a:pPr>
                      <a:r>
                        <a:rPr lang="en" sz="1100"/>
                        <a:t> The Changing Consumer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$10.58</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6E6C"/>
                    </a:solidFill>
                  </a:tcPr>
                </a:tc>
              </a:tr>
              <a:tr h="200025">
                <a:tc>
                  <a:txBody>
                    <a:bodyPr/>
                    <a:lstStyle/>
                    <a:p>
                      <a:pPr indent="0" lvl="0" marL="0" rtl="0" algn="l">
                        <a:spcBef>
                          <a:spcPts val="0"/>
                        </a:spcBef>
                        <a:spcAft>
                          <a:spcPts val="0"/>
                        </a:spcAft>
                        <a:buNone/>
                      </a:pPr>
                      <a:r>
                        <a:rPr lang="en" sz="1100"/>
                        <a:t>Mobile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$10.64</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8696B"/>
                    </a:solidFill>
                  </a:tcPr>
                </a:tc>
              </a:tr>
            </a:tbl>
          </a:graphicData>
        </a:graphic>
      </p:graphicFrame>
      <p:graphicFrame>
        <p:nvGraphicFramePr>
          <p:cNvPr id="238" name="Google Shape;238;g35eb1740106_0_24"/>
          <p:cNvGraphicFramePr/>
          <p:nvPr/>
        </p:nvGraphicFramePr>
        <p:xfrm>
          <a:off x="6219550" y="1147650"/>
          <a:ext cx="3000000" cy="3000000"/>
        </p:xfrm>
        <a:graphic>
          <a:graphicData uri="http://schemas.openxmlformats.org/drawingml/2006/table">
            <a:tbl>
              <a:tblPr>
                <a:noFill/>
                <a:tableStyleId>{D681AE87-9E50-42A5-97BD-1BA79E3083AE}</a:tableStyleId>
              </a:tblPr>
              <a:tblGrid>
                <a:gridCol w="1561200"/>
                <a:gridCol w="1276350"/>
              </a:tblGrid>
              <a:tr h="200025">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Audience Segment</a:t>
                      </a:r>
                      <a:endParaRPr b="1"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8650">
                      <a:solidFill>
                        <a:srgbClr val="44B3E1"/>
                      </a:solidFill>
                      <a:prstDash val="solid"/>
                      <a:round/>
                      <a:headEnd len="sm" w="sm" type="none"/>
                      <a:tailEnd len="sm" w="sm" type="none"/>
                    </a:lnB>
                    <a:solidFill>
                      <a:srgbClr val="C0E6F5"/>
                    </a:solidFill>
                  </a:tcPr>
                </a:tc>
                <a:tc>
                  <a:txBody>
                    <a:bodyPr/>
                    <a:lstStyle/>
                    <a:p>
                      <a:pPr indent="0" lvl="0" marL="0" rtl="0" algn="l">
                        <a:spcBef>
                          <a:spcPts val="0"/>
                        </a:spcBef>
                        <a:spcAft>
                          <a:spcPts val="0"/>
                        </a:spcAft>
                        <a:buNone/>
                      </a:pPr>
                      <a:r>
                        <a:rPr b="1" lang="en" sz="1100"/>
                        <a:t>CPM</a:t>
                      </a:r>
                      <a:endParaRPr b="1"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8650">
                      <a:solidFill>
                        <a:srgbClr val="44B3E1"/>
                      </a:solidFill>
                      <a:prstDash val="solid"/>
                      <a:round/>
                      <a:headEnd len="sm" w="sm" type="none"/>
                      <a:tailEnd len="sm" w="sm" type="none"/>
                    </a:lnB>
                    <a:solidFill>
                      <a:srgbClr val="C0E6F5"/>
                    </a:solidFill>
                  </a:tcPr>
                </a:tc>
              </a:tr>
              <a:tr h="200025">
                <a:tc>
                  <a:txBody>
                    <a:bodyPr/>
                    <a:lstStyle/>
                    <a:p>
                      <a:pPr indent="0" lvl="0" marL="0" rtl="0" algn="l">
                        <a:spcBef>
                          <a:spcPts val="0"/>
                        </a:spcBef>
                        <a:spcAft>
                          <a:spcPts val="0"/>
                        </a:spcAft>
                        <a:buNone/>
                      </a:pPr>
                      <a:r>
                        <a:rPr lang="en" sz="1100"/>
                        <a:t> Brand Propensities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8650">
                      <a:solidFill>
                        <a:srgbClr val="44B3E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$13.36</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8650">
                      <a:solidFill>
                        <a:srgbClr val="44B3E1"/>
                      </a:solidFill>
                      <a:prstDash val="solid"/>
                      <a:round/>
                      <a:headEnd len="sm" w="sm" type="none"/>
                      <a:tailEnd len="sm" w="sm" type="none"/>
                    </a:lnT>
                    <a:lnB cap="flat" cmpd="sng" w="9525">
                      <a:solidFill>
                        <a:srgbClr val="000000"/>
                      </a:solidFill>
                      <a:prstDash val="solid"/>
                      <a:round/>
                      <a:headEnd len="sm" w="sm" type="none"/>
                      <a:tailEnd len="sm" w="sm" type="none"/>
                    </a:lnB>
                    <a:solidFill>
                      <a:srgbClr val="63BE7B"/>
                    </a:solidFill>
                  </a:tcPr>
                </a:tc>
              </a:tr>
              <a:tr h="200025">
                <a:tc>
                  <a:txBody>
                    <a:bodyPr/>
                    <a:lstStyle/>
                    <a:p>
                      <a:pPr indent="0" lvl="0" marL="0" rtl="0" algn="l">
                        <a:spcBef>
                          <a:spcPts val="0"/>
                        </a:spcBef>
                        <a:spcAft>
                          <a:spcPts val="0"/>
                        </a:spcAft>
                        <a:buNone/>
                      </a:pPr>
                      <a:r>
                        <a:rPr lang="en" sz="1100"/>
                        <a:t> Finance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$13.84</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8BF7B"/>
                    </a:solidFill>
                  </a:tcPr>
                </a:tc>
              </a:tr>
              <a:tr h="200025">
                <a:tc>
                  <a:txBody>
                    <a:bodyPr/>
                    <a:lstStyle/>
                    <a:p>
                      <a:pPr indent="0" lvl="0" marL="0" rtl="0" algn="l">
                        <a:spcBef>
                          <a:spcPts val="0"/>
                        </a:spcBef>
                        <a:spcAft>
                          <a:spcPts val="0"/>
                        </a:spcAft>
                        <a:buNone/>
                      </a:pPr>
                      <a:r>
                        <a:rPr lang="en" sz="1100"/>
                        <a:t> Life Event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$16.37</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6C87D"/>
                    </a:solidFill>
                  </a:tcPr>
                </a:tc>
              </a:tr>
              <a:tr h="200025">
                <a:tc>
                  <a:txBody>
                    <a:bodyPr/>
                    <a:lstStyle/>
                    <a:p>
                      <a:pPr indent="0" lvl="0" marL="0" rtl="0" algn="l">
                        <a:spcBef>
                          <a:spcPts val="0"/>
                        </a:spcBef>
                        <a:spcAft>
                          <a:spcPts val="0"/>
                        </a:spcAft>
                        <a:buNone/>
                      </a:pPr>
                      <a:r>
                        <a:rPr lang="en" sz="1100"/>
                        <a:t> Interest Propensities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$19.13</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7D17E"/>
                    </a:solidFill>
                  </a:tcPr>
                </a:tc>
              </a:tr>
              <a:tr h="200025">
                <a:tc>
                  <a:txBody>
                    <a:bodyPr/>
                    <a:lstStyle/>
                    <a:p>
                      <a:pPr indent="0" lvl="0" marL="0" rtl="0" algn="l">
                        <a:spcBef>
                          <a:spcPts val="0"/>
                        </a:spcBef>
                        <a:spcAft>
                          <a:spcPts val="0"/>
                        </a:spcAft>
                        <a:buNone/>
                      </a:pPr>
                      <a:r>
                        <a:rPr lang="en" sz="1100"/>
                        <a:t> Sociodemographic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$25.79</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E883"/>
                    </a:solidFill>
                  </a:tcPr>
                </a:tc>
              </a:tr>
              <a:tr h="200025">
                <a:tc>
                  <a:txBody>
                    <a:bodyPr/>
                    <a:lstStyle/>
                    <a:p>
                      <a:pPr indent="0" lvl="0" marL="0" rtl="0" algn="l">
                        <a:spcBef>
                          <a:spcPts val="0"/>
                        </a:spcBef>
                        <a:spcAft>
                          <a:spcPts val="0"/>
                        </a:spcAft>
                        <a:buNone/>
                      </a:pPr>
                      <a:r>
                        <a:rPr lang="en" sz="1100"/>
                        <a:t>Lotame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$27.17</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D881"/>
                    </a:solidFill>
                  </a:tcPr>
                </a:tc>
              </a:tr>
              <a:tr h="200025">
                <a:tc>
                  <a:txBody>
                    <a:bodyPr/>
                    <a:lstStyle/>
                    <a:p>
                      <a:pPr indent="0" lvl="0" marL="0" rtl="0" algn="l">
                        <a:spcBef>
                          <a:spcPts val="0"/>
                        </a:spcBef>
                        <a:spcAft>
                          <a:spcPts val="0"/>
                        </a:spcAft>
                        <a:buNone/>
                      </a:pPr>
                      <a:r>
                        <a:rPr lang="en" sz="1100"/>
                        <a:t> Beauty and Fitness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$28.31</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B87B"/>
                    </a:solidFill>
                  </a:tcPr>
                </a:tc>
              </a:tr>
              <a:tr h="200025">
                <a:tc>
                  <a:txBody>
                    <a:bodyPr/>
                    <a:lstStyle/>
                    <a:p>
                      <a:pPr indent="0" lvl="0" marL="0" rtl="0" algn="l">
                        <a:spcBef>
                          <a:spcPts val="0"/>
                        </a:spcBef>
                        <a:spcAft>
                          <a:spcPts val="0"/>
                        </a:spcAft>
                        <a:buNone/>
                      </a:pPr>
                      <a:r>
                        <a:rPr lang="en" sz="1100"/>
                        <a:t> The Changing Consumer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$29.25</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B9D75"/>
                    </a:solidFill>
                  </a:tcPr>
                </a:tc>
              </a:tr>
              <a:tr h="200025">
                <a:tc>
                  <a:txBody>
                    <a:bodyPr/>
                    <a:lstStyle/>
                    <a:p>
                      <a:pPr indent="0" lvl="0" marL="0" rtl="0" algn="l">
                        <a:spcBef>
                          <a:spcPts val="0"/>
                        </a:spcBef>
                        <a:spcAft>
                          <a:spcPts val="0"/>
                        </a:spcAft>
                        <a:buNone/>
                      </a:pPr>
                      <a:r>
                        <a:rPr lang="en" sz="1100"/>
                        <a:t>Mobile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$30.57</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776E"/>
                    </a:solidFill>
                  </a:tcPr>
                </a:tc>
              </a:tr>
              <a:tr h="200025">
                <a:tc>
                  <a:txBody>
                    <a:bodyPr/>
                    <a:lstStyle/>
                    <a:p>
                      <a:pPr indent="0" lvl="0" marL="0" rtl="0" algn="l">
                        <a:spcBef>
                          <a:spcPts val="0"/>
                        </a:spcBef>
                        <a:spcAft>
                          <a:spcPts val="0"/>
                        </a:spcAft>
                        <a:buNone/>
                      </a:pPr>
                      <a:r>
                        <a:rPr lang="en" sz="1100"/>
                        <a:t> Sports </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t>$31.07</a:t>
                      </a:r>
                      <a:endParaRPr sz="11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8696B"/>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5df6c15a51_2_4"/>
          <p:cNvSpPr/>
          <p:nvPr/>
        </p:nvSpPr>
        <p:spPr>
          <a:xfrm>
            <a:off x="-50" y="5028175"/>
            <a:ext cx="9144000" cy="115200"/>
          </a:xfrm>
          <a:prstGeom prst="rect">
            <a:avLst/>
          </a:prstGeom>
          <a:solidFill>
            <a:srgbClr val="FAC40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35df6c15a51_2_4"/>
          <p:cNvSpPr txBox="1"/>
          <p:nvPr>
            <p:ph type="title"/>
          </p:nvPr>
        </p:nvSpPr>
        <p:spPr>
          <a:xfrm>
            <a:off x="311700" y="247750"/>
            <a:ext cx="8520600" cy="70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620">
                <a:highlight>
                  <a:srgbClr val="FFC600"/>
                </a:highlight>
              </a:rPr>
              <a:t>Engagement &amp; Intent</a:t>
            </a:r>
            <a:endParaRPr b="1" sz="2920"/>
          </a:p>
          <a:p>
            <a:pPr indent="0" lvl="0" marL="0" rtl="0" algn="l">
              <a:lnSpc>
                <a:spcPct val="100000"/>
              </a:lnSpc>
              <a:spcBef>
                <a:spcPts val="0"/>
              </a:spcBef>
              <a:spcAft>
                <a:spcPts val="0"/>
              </a:spcAft>
              <a:buSzPts val="990"/>
              <a:buNone/>
            </a:pPr>
            <a:r>
              <a:rPr b="1" lang="en" sz="2220"/>
              <a:t> </a:t>
            </a:r>
            <a:endParaRPr b="1" sz="2220"/>
          </a:p>
        </p:txBody>
      </p:sp>
      <p:pic>
        <p:nvPicPr>
          <p:cNvPr id="245" name="Google Shape;245;g35df6c15a51_2_4" title="Screenshot 2025-05-28 at 1.32.44 PM.png"/>
          <p:cNvPicPr preferRelativeResize="0"/>
          <p:nvPr/>
        </p:nvPicPr>
        <p:blipFill rotWithShape="1">
          <a:blip r:embed="rId3">
            <a:alphaModFix/>
          </a:blip>
          <a:srcRect b="0" l="0" r="0" t="5678"/>
          <a:stretch/>
        </p:blipFill>
        <p:spPr>
          <a:xfrm>
            <a:off x="39350" y="954250"/>
            <a:ext cx="9065300" cy="4010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5eb1740106_0_36"/>
          <p:cNvSpPr/>
          <p:nvPr/>
        </p:nvSpPr>
        <p:spPr>
          <a:xfrm>
            <a:off x="-50" y="5028175"/>
            <a:ext cx="9144000" cy="115200"/>
          </a:xfrm>
          <a:prstGeom prst="rect">
            <a:avLst/>
          </a:prstGeom>
          <a:solidFill>
            <a:srgbClr val="FAC40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35eb1740106_0_36"/>
          <p:cNvSpPr txBox="1"/>
          <p:nvPr>
            <p:ph type="title"/>
          </p:nvPr>
        </p:nvSpPr>
        <p:spPr>
          <a:xfrm>
            <a:off x="311700" y="247750"/>
            <a:ext cx="8520600" cy="70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620">
                <a:highlight>
                  <a:srgbClr val="FFC600"/>
                </a:highlight>
              </a:rPr>
              <a:t>Engagement &amp; Intent</a:t>
            </a:r>
            <a:endParaRPr b="1" sz="2920"/>
          </a:p>
          <a:p>
            <a:pPr indent="0" lvl="0" marL="0" rtl="0" algn="l">
              <a:lnSpc>
                <a:spcPct val="100000"/>
              </a:lnSpc>
              <a:spcBef>
                <a:spcPts val="0"/>
              </a:spcBef>
              <a:spcAft>
                <a:spcPts val="0"/>
              </a:spcAft>
              <a:buSzPts val="990"/>
              <a:buNone/>
            </a:pPr>
            <a:r>
              <a:rPr b="1" lang="en" sz="2220"/>
              <a:t> </a:t>
            </a:r>
            <a:endParaRPr b="1" sz="2220"/>
          </a:p>
        </p:txBody>
      </p:sp>
      <p:graphicFrame>
        <p:nvGraphicFramePr>
          <p:cNvPr id="252" name="Google Shape;252;g35eb1740106_0_36"/>
          <p:cNvGraphicFramePr/>
          <p:nvPr/>
        </p:nvGraphicFramePr>
        <p:xfrm>
          <a:off x="311700" y="1297750"/>
          <a:ext cx="3000000" cy="3000000"/>
        </p:xfrm>
        <a:graphic>
          <a:graphicData uri="http://schemas.openxmlformats.org/drawingml/2006/table">
            <a:tbl>
              <a:tblPr>
                <a:noFill/>
                <a:tableStyleId>{D681AE87-9E50-42A5-97BD-1BA79E3083AE}</a:tableStyleId>
              </a:tblPr>
              <a:tblGrid>
                <a:gridCol w="1762125"/>
                <a:gridCol w="1247775"/>
              </a:tblGrid>
              <a:tr h="200025">
                <a:tc>
                  <a:txBody>
                    <a:bodyPr/>
                    <a:lstStyle/>
                    <a:p>
                      <a:pPr indent="0" lvl="0" marL="0" rtl="0" algn="l">
                        <a:spcBef>
                          <a:spcPts val="0"/>
                        </a:spcBef>
                        <a:spcAft>
                          <a:spcPts val="0"/>
                        </a:spcAft>
                        <a:buClr>
                          <a:schemeClr val="dk1"/>
                        </a:buClr>
                        <a:buSzPts val="1100"/>
                        <a:buFont typeface="Arial"/>
                        <a:buNone/>
                      </a:pPr>
                      <a:r>
                        <a:rPr b="1" lang="en" sz="1200">
                          <a:solidFill>
                            <a:schemeClr val="dk1"/>
                          </a:solidFill>
                        </a:rPr>
                        <a:t>Audience Segment</a:t>
                      </a:r>
                      <a:endParaRPr b="1" sz="13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8650">
                      <a:solidFill>
                        <a:srgbClr val="44B3E1"/>
                      </a:solidFill>
                      <a:prstDash val="solid"/>
                      <a:round/>
                      <a:headEnd len="sm" w="sm" type="none"/>
                      <a:tailEnd len="sm" w="sm" type="none"/>
                    </a:lnB>
                    <a:solidFill>
                      <a:srgbClr val="C0E6F5"/>
                    </a:solidFill>
                  </a:tcPr>
                </a:tc>
                <a:tc>
                  <a:txBody>
                    <a:bodyPr/>
                    <a:lstStyle/>
                    <a:p>
                      <a:pPr indent="0" lvl="0" marL="0" rtl="0" algn="l">
                        <a:spcBef>
                          <a:spcPts val="0"/>
                        </a:spcBef>
                        <a:spcAft>
                          <a:spcPts val="0"/>
                        </a:spcAft>
                        <a:buNone/>
                      </a:pPr>
                      <a:r>
                        <a:rPr b="1" lang="en" sz="1200"/>
                        <a:t>CTR</a:t>
                      </a:r>
                      <a:endParaRPr b="1"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8650">
                      <a:solidFill>
                        <a:srgbClr val="44B3E1"/>
                      </a:solidFill>
                      <a:prstDash val="solid"/>
                      <a:round/>
                      <a:headEnd len="sm" w="sm" type="none"/>
                      <a:tailEnd len="sm" w="sm" type="none"/>
                    </a:lnB>
                    <a:solidFill>
                      <a:srgbClr val="C0E6F5"/>
                    </a:solidFill>
                  </a:tcPr>
                </a:tc>
              </a:tr>
              <a:tr h="200025">
                <a:tc>
                  <a:txBody>
                    <a:bodyPr/>
                    <a:lstStyle/>
                    <a:p>
                      <a:pPr indent="0" lvl="0" marL="0" rtl="0" algn="l">
                        <a:spcBef>
                          <a:spcPts val="0"/>
                        </a:spcBef>
                        <a:spcAft>
                          <a:spcPts val="0"/>
                        </a:spcAft>
                        <a:buNone/>
                      </a:pPr>
                      <a:r>
                        <a:rPr lang="en" sz="1200"/>
                        <a:t>Media and Entertainment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8650">
                      <a:solidFill>
                        <a:srgbClr val="44B3E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32.56%</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8650">
                      <a:solidFill>
                        <a:srgbClr val="44B3E1"/>
                      </a:solidFill>
                      <a:prstDash val="solid"/>
                      <a:round/>
                      <a:headEnd len="sm" w="sm" type="none"/>
                      <a:tailEnd len="sm" w="sm" type="none"/>
                    </a:lnT>
                    <a:lnB cap="flat" cmpd="sng" w="9525">
                      <a:solidFill>
                        <a:srgbClr val="000000"/>
                      </a:solidFill>
                      <a:prstDash val="solid"/>
                      <a:round/>
                      <a:headEnd len="sm" w="sm" type="none"/>
                      <a:tailEnd len="sm" w="sm" type="none"/>
                    </a:lnB>
                    <a:solidFill>
                      <a:srgbClr val="63BE7B"/>
                    </a:solidFill>
                  </a:tcPr>
                </a:tc>
              </a:tr>
              <a:tr h="200025">
                <a:tc>
                  <a:txBody>
                    <a:bodyPr/>
                    <a:lstStyle/>
                    <a:p>
                      <a:pPr indent="0" lvl="0" marL="0" rtl="0" algn="l">
                        <a:spcBef>
                          <a:spcPts val="0"/>
                        </a:spcBef>
                        <a:spcAft>
                          <a:spcPts val="0"/>
                        </a:spcAft>
                        <a:buNone/>
                      </a:pPr>
                      <a:r>
                        <a:rPr lang="en" sz="1200"/>
                        <a:t> Intent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31.93%</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BCA7E"/>
                    </a:solidFill>
                  </a:tcPr>
                </a:tc>
              </a:tr>
              <a:tr h="200025">
                <a:tc>
                  <a:txBody>
                    <a:bodyPr/>
                    <a:lstStyle/>
                    <a:p>
                      <a:pPr indent="0" lvl="0" marL="0" rtl="0" algn="l">
                        <a:spcBef>
                          <a:spcPts val="0"/>
                        </a:spcBef>
                        <a:spcAft>
                          <a:spcPts val="0"/>
                        </a:spcAft>
                        <a:buNone/>
                      </a:pPr>
                      <a:r>
                        <a:rPr lang="en" sz="1200"/>
                        <a:t> Beauty and Fitness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31.21%</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D780"/>
                    </a:solidFill>
                  </a:tcPr>
                </a:tc>
              </a:tr>
              <a:tr h="200025">
                <a:tc>
                  <a:txBody>
                    <a:bodyPr/>
                    <a:lstStyle/>
                    <a:p>
                      <a:pPr indent="0" lvl="0" marL="0" rtl="0" algn="l">
                        <a:spcBef>
                          <a:spcPts val="0"/>
                        </a:spcBef>
                        <a:spcAft>
                          <a:spcPts val="0"/>
                        </a:spcAft>
                        <a:buNone/>
                      </a:pPr>
                      <a:r>
                        <a:rPr lang="en" sz="1200"/>
                        <a:t>Lotame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30.98%</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DB81"/>
                    </a:solidFill>
                  </a:tcPr>
                </a:tc>
              </a:tr>
              <a:tr h="200025">
                <a:tc>
                  <a:txBody>
                    <a:bodyPr/>
                    <a:lstStyle/>
                    <a:p>
                      <a:pPr indent="0" lvl="0" marL="0" rtl="0" algn="l">
                        <a:spcBef>
                          <a:spcPts val="0"/>
                        </a:spcBef>
                        <a:spcAft>
                          <a:spcPts val="0"/>
                        </a:spcAft>
                        <a:buNone/>
                      </a:pPr>
                      <a:r>
                        <a:rPr lang="en" sz="1200"/>
                        <a:t>OnAudience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30.76%</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F82"/>
                    </a:solidFill>
                  </a:tcPr>
                </a:tc>
              </a:tr>
              <a:tr h="200025">
                <a:tc>
                  <a:txBody>
                    <a:bodyPr/>
                    <a:lstStyle/>
                    <a:p>
                      <a:pPr indent="0" lvl="0" marL="0" rtl="0" algn="l">
                        <a:spcBef>
                          <a:spcPts val="0"/>
                        </a:spcBef>
                        <a:spcAft>
                          <a:spcPts val="0"/>
                        </a:spcAft>
                        <a:buNone/>
                      </a:pPr>
                      <a:r>
                        <a:rPr lang="en" sz="1200"/>
                        <a:t> Reach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29.38%</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B679"/>
                    </a:solidFill>
                  </a:tcPr>
                </a:tc>
              </a:tr>
              <a:tr h="200025">
                <a:tc>
                  <a:txBody>
                    <a:bodyPr/>
                    <a:lstStyle/>
                    <a:p>
                      <a:pPr indent="0" lvl="0" marL="0" rtl="0" algn="l">
                        <a:spcBef>
                          <a:spcPts val="0"/>
                        </a:spcBef>
                        <a:spcAft>
                          <a:spcPts val="0"/>
                        </a:spcAft>
                        <a:buNone/>
                      </a:pPr>
                      <a:r>
                        <a:rPr lang="en" sz="1200"/>
                        <a:t> Interest Propensities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28.96%</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A9673"/>
                    </a:solidFill>
                  </a:tcPr>
                </a:tc>
              </a:tr>
              <a:tr h="200025">
                <a:tc>
                  <a:txBody>
                    <a:bodyPr/>
                    <a:lstStyle/>
                    <a:p>
                      <a:pPr indent="0" lvl="0" marL="0" rtl="0" algn="l">
                        <a:spcBef>
                          <a:spcPts val="0"/>
                        </a:spcBef>
                        <a:spcAft>
                          <a:spcPts val="0"/>
                        </a:spcAft>
                        <a:buNone/>
                      </a:pPr>
                      <a:r>
                        <a:rPr lang="en" sz="1200"/>
                        <a:t> Autos and Vehicles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28.81%</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8A71"/>
                    </a:solidFill>
                  </a:tcPr>
                </a:tc>
              </a:tr>
              <a:tr h="200025">
                <a:tc>
                  <a:txBody>
                    <a:bodyPr/>
                    <a:lstStyle/>
                    <a:p>
                      <a:pPr indent="0" lvl="0" marL="0" rtl="0" algn="l">
                        <a:spcBef>
                          <a:spcPts val="0"/>
                        </a:spcBef>
                        <a:spcAft>
                          <a:spcPts val="0"/>
                        </a:spcAft>
                        <a:buNone/>
                      </a:pPr>
                      <a:r>
                        <a:rPr lang="en" sz="1200"/>
                        <a:t>Mobile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28.73%</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8470"/>
                    </a:solidFill>
                  </a:tcPr>
                </a:tc>
              </a:tr>
              <a:tr h="200025">
                <a:tc>
                  <a:txBody>
                    <a:bodyPr/>
                    <a:lstStyle/>
                    <a:p>
                      <a:pPr indent="0" lvl="0" marL="0" rtl="0" algn="l">
                        <a:spcBef>
                          <a:spcPts val="0"/>
                        </a:spcBef>
                        <a:spcAft>
                          <a:spcPts val="0"/>
                        </a:spcAft>
                        <a:buNone/>
                      </a:pPr>
                      <a:r>
                        <a:rPr lang="en" sz="1200"/>
                        <a:t> Life Event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28.37%</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8696B"/>
                    </a:solidFill>
                  </a:tcPr>
                </a:tc>
              </a:tr>
            </a:tbl>
          </a:graphicData>
        </a:graphic>
      </p:graphicFrame>
      <p:graphicFrame>
        <p:nvGraphicFramePr>
          <p:cNvPr id="253" name="Google Shape;253;g35eb1740106_0_36"/>
          <p:cNvGraphicFramePr/>
          <p:nvPr/>
        </p:nvGraphicFramePr>
        <p:xfrm>
          <a:off x="5313525" y="1297750"/>
          <a:ext cx="3000000" cy="3000000"/>
        </p:xfrm>
        <a:graphic>
          <a:graphicData uri="http://schemas.openxmlformats.org/drawingml/2006/table">
            <a:tbl>
              <a:tblPr>
                <a:noFill/>
                <a:tableStyleId>{D681AE87-9E50-42A5-97BD-1BA79E3083AE}</a:tableStyleId>
              </a:tblPr>
              <a:tblGrid>
                <a:gridCol w="1762125"/>
                <a:gridCol w="1257300"/>
              </a:tblGrid>
              <a:tr h="200025">
                <a:tc>
                  <a:txBody>
                    <a:bodyPr/>
                    <a:lstStyle/>
                    <a:p>
                      <a:pPr indent="0" lvl="0" marL="0" rtl="0" algn="l">
                        <a:spcBef>
                          <a:spcPts val="0"/>
                        </a:spcBef>
                        <a:spcAft>
                          <a:spcPts val="0"/>
                        </a:spcAft>
                        <a:buClr>
                          <a:schemeClr val="dk1"/>
                        </a:buClr>
                        <a:buSzPts val="1100"/>
                        <a:buFont typeface="Arial"/>
                        <a:buNone/>
                      </a:pPr>
                      <a:r>
                        <a:rPr b="1" lang="en" sz="1200">
                          <a:solidFill>
                            <a:schemeClr val="dk1"/>
                          </a:solidFill>
                        </a:rPr>
                        <a:t>Audience Segment</a:t>
                      </a:r>
                      <a:endParaRPr b="1" sz="13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8650">
                      <a:solidFill>
                        <a:srgbClr val="44B3E1"/>
                      </a:solidFill>
                      <a:prstDash val="solid"/>
                      <a:round/>
                      <a:headEnd len="sm" w="sm" type="none"/>
                      <a:tailEnd len="sm" w="sm" type="none"/>
                    </a:lnB>
                    <a:solidFill>
                      <a:srgbClr val="C0E6F5"/>
                    </a:solidFill>
                  </a:tcPr>
                </a:tc>
                <a:tc>
                  <a:txBody>
                    <a:bodyPr/>
                    <a:lstStyle/>
                    <a:p>
                      <a:pPr indent="0" lvl="0" marL="0" rtl="0" algn="l">
                        <a:spcBef>
                          <a:spcPts val="0"/>
                        </a:spcBef>
                        <a:spcAft>
                          <a:spcPts val="0"/>
                        </a:spcAft>
                        <a:buNone/>
                      </a:pPr>
                      <a:r>
                        <a:rPr b="1" lang="en" sz="1200"/>
                        <a:t>CVR</a:t>
                      </a:r>
                      <a:endParaRPr b="1"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8650">
                      <a:solidFill>
                        <a:srgbClr val="44B3E1"/>
                      </a:solidFill>
                      <a:prstDash val="solid"/>
                      <a:round/>
                      <a:headEnd len="sm" w="sm" type="none"/>
                      <a:tailEnd len="sm" w="sm" type="none"/>
                    </a:lnB>
                    <a:solidFill>
                      <a:srgbClr val="C0E6F5"/>
                    </a:solidFill>
                  </a:tcPr>
                </a:tc>
              </a:tr>
              <a:tr h="200025">
                <a:tc>
                  <a:txBody>
                    <a:bodyPr/>
                    <a:lstStyle/>
                    <a:p>
                      <a:pPr indent="0" lvl="0" marL="0" rtl="0" algn="l">
                        <a:spcBef>
                          <a:spcPts val="0"/>
                        </a:spcBef>
                        <a:spcAft>
                          <a:spcPts val="0"/>
                        </a:spcAft>
                        <a:buNone/>
                      </a:pPr>
                      <a:r>
                        <a:rPr lang="en" sz="1200"/>
                        <a:t>Financial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8650">
                      <a:solidFill>
                        <a:srgbClr val="44B3E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5.34%</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8650">
                      <a:solidFill>
                        <a:srgbClr val="44B3E1"/>
                      </a:solidFill>
                      <a:prstDash val="solid"/>
                      <a:round/>
                      <a:headEnd len="sm" w="sm" type="none"/>
                      <a:tailEnd len="sm" w="sm" type="none"/>
                    </a:lnT>
                    <a:lnB cap="flat" cmpd="sng" w="9525">
                      <a:solidFill>
                        <a:srgbClr val="000000"/>
                      </a:solidFill>
                      <a:prstDash val="solid"/>
                      <a:round/>
                      <a:headEnd len="sm" w="sm" type="none"/>
                      <a:tailEnd len="sm" w="sm" type="none"/>
                    </a:lnB>
                    <a:solidFill>
                      <a:srgbClr val="63BE7B"/>
                    </a:solidFill>
                  </a:tcPr>
                </a:tc>
              </a:tr>
              <a:tr h="200025">
                <a:tc>
                  <a:txBody>
                    <a:bodyPr/>
                    <a:lstStyle/>
                    <a:p>
                      <a:pPr indent="0" lvl="0" marL="0" rtl="0" algn="l">
                        <a:spcBef>
                          <a:spcPts val="0"/>
                        </a:spcBef>
                        <a:spcAft>
                          <a:spcPts val="0"/>
                        </a:spcAft>
                        <a:buNone/>
                      </a:pPr>
                      <a:r>
                        <a:rPr lang="en" sz="1200"/>
                        <a:t>Mobile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5.24%</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9C57D"/>
                    </a:solidFill>
                  </a:tcPr>
                </a:tc>
              </a:tr>
              <a:tr h="200025">
                <a:tc>
                  <a:txBody>
                    <a:bodyPr/>
                    <a:lstStyle/>
                    <a:p>
                      <a:pPr indent="0" lvl="0" marL="0" rtl="0" algn="l">
                        <a:spcBef>
                          <a:spcPts val="0"/>
                        </a:spcBef>
                        <a:spcAft>
                          <a:spcPts val="0"/>
                        </a:spcAft>
                        <a:buNone/>
                      </a:pPr>
                      <a:r>
                        <a:rPr lang="en" sz="1200"/>
                        <a:t> Intent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5.16%</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BCA7E"/>
                    </a:solidFill>
                  </a:tcPr>
                </a:tc>
              </a:tr>
              <a:tr h="200025">
                <a:tc>
                  <a:txBody>
                    <a:bodyPr/>
                    <a:lstStyle/>
                    <a:p>
                      <a:pPr indent="0" lvl="0" marL="0" rtl="0" algn="l">
                        <a:spcBef>
                          <a:spcPts val="0"/>
                        </a:spcBef>
                        <a:spcAft>
                          <a:spcPts val="0"/>
                        </a:spcAft>
                        <a:buNone/>
                      </a:pPr>
                      <a:r>
                        <a:rPr lang="en" sz="1200"/>
                        <a:t>OnAudience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4.89%</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3DA81"/>
                    </a:solidFill>
                  </a:tcPr>
                </a:tc>
              </a:tr>
              <a:tr h="200025">
                <a:tc>
                  <a:txBody>
                    <a:bodyPr/>
                    <a:lstStyle/>
                    <a:p>
                      <a:pPr indent="0" lvl="0" marL="0" rtl="0" algn="l">
                        <a:spcBef>
                          <a:spcPts val="0"/>
                        </a:spcBef>
                        <a:spcAft>
                          <a:spcPts val="0"/>
                        </a:spcAft>
                        <a:buNone/>
                      </a:pPr>
                      <a:r>
                        <a:rPr lang="en" sz="1200"/>
                        <a:t> Arts and Entertainment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4.82%</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2DE82"/>
                    </a:solidFill>
                  </a:tcPr>
                </a:tc>
              </a:tr>
              <a:tr h="200025">
                <a:tc>
                  <a:txBody>
                    <a:bodyPr/>
                    <a:lstStyle/>
                    <a:p>
                      <a:pPr indent="0" lvl="0" marL="0" rtl="0" algn="l">
                        <a:spcBef>
                          <a:spcPts val="0"/>
                        </a:spcBef>
                        <a:spcAft>
                          <a:spcPts val="0"/>
                        </a:spcAft>
                        <a:buNone/>
                      </a:pPr>
                      <a:r>
                        <a:rPr lang="en" sz="1200"/>
                        <a:t> Travel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4.38%</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BE7B"/>
                    </a:solidFill>
                  </a:tcPr>
                </a:tc>
              </a:tr>
              <a:tr h="200025">
                <a:tc>
                  <a:txBody>
                    <a:bodyPr/>
                    <a:lstStyle/>
                    <a:p>
                      <a:pPr indent="0" lvl="0" marL="0" rtl="0" algn="l">
                        <a:spcBef>
                          <a:spcPts val="0"/>
                        </a:spcBef>
                        <a:spcAft>
                          <a:spcPts val="0"/>
                        </a:spcAft>
                        <a:buNone/>
                      </a:pPr>
                      <a:r>
                        <a:rPr lang="en" sz="1200"/>
                        <a:t> Finance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4.15%</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A9072"/>
                    </a:solidFill>
                  </a:tcPr>
                </a:tc>
              </a:tr>
              <a:tr h="200025">
                <a:tc>
                  <a:txBody>
                    <a:bodyPr/>
                    <a:lstStyle/>
                    <a:p>
                      <a:pPr indent="0" lvl="0" marL="0" rtl="0" algn="l">
                        <a:spcBef>
                          <a:spcPts val="0"/>
                        </a:spcBef>
                        <a:spcAft>
                          <a:spcPts val="0"/>
                        </a:spcAft>
                        <a:buNone/>
                      </a:pPr>
                      <a:r>
                        <a:rPr lang="en" sz="1200"/>
                        <a:t>Media and Entertainment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4.11%</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8770"/>
                    </a:solidFill>
                  </a:tcPr>
                </a:tc>
              </a:tr>
              <a:tr h="200025">
                <a:tc>
                  <a:txBody>
                    <a:bodyPr/>
                    <a:lstStyle/>
                    <a:p>
                      <a:pPr indent="0" lvl="0" marL="0" rtl="0" algn="l">
                        <a:spcBef>
                          <a:spcPts val="0"/>
                        </a:spcBef>
                        <a:spcAft>
                          <a:spcPts val="0"/>
                        </a:spcAft>
                        <a:buNone/>
                      </a:pPr>
                      <a:r>
                        <a:rPr lang="en" sz="1200"/>
                        <a:t> Sociodemographic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4.01%</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8736D"/>
                    </a:solidFill>
                  </a:tcPr>
                </a:tc>
              </a:tr>
              <a:tr h="200025">
                <a:tc>
                  <a:txBody>
                    <a:bodyPr/>
                    <a:lstStyle/>
                    <a:p>
                      <a:pPr indent="0" lvl="0" marL="0" rtl="0" algn="l">
                        <a:spcBef>
                          <a:spcPts val="0"/>
                        </a:spcBef>
                        <a:spcAft>
                          <a:spcPts val="0"/>
                        </a:spcAft>
                        <a:buNone/>
                      </a:pPr>
                      <a:r>
                        <a:rPr lang="en" sz="1200"/>
                        <a:t> B2B </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3.96%</a:t>
                      </a:r>
                      <a:endParaRPr sz="1200"/>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8696B"/>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5"/>
          <p:cNvSpPr txBox="1"/>
          <p:nvPr>
            <p:ph idx="1" type="body"/>
          </p:nvPr>
        </p:nvSpPr>
        <p:spPr>
          <a:xfrm>
            <a:off x="3228300" y="1811475"/>
            <a:ext cx="2716200" cy="2663700"/>
          </a:xfrm>
          <a:prstGeom prst="rect">
            <a:avLst/>
          </a:prstGeom>
          <a:noFill/>
          <a:ln cap="flat" cmpd="sng" w="38100">
            <a:solidFill>
              <a:srgbClr val="4584FA"/>
            </a:solidFill>
            <a:prstDash val="dot"/>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b="1" sz="1600">
              <a:solidFill>
                <a:schemeClr val="dk1"/>
              </a:solidFill>
            </a:endParaRPr>
          </a:p>
          <a:p>
            <a:pPr indent="0" lvl="0" marL="0" rtl="0" algn="l">
              <a:lnSpc>
                <a:spcPct val="100000"/>
              </a:lnSpc>
              <a:spcBef>
                <a:spcPts val="1200"/>
              </a:spcBef>
              <a:spcAft>
                <a:spcPts val="0"/>
              </a:spcAft>
              <a:buSzPts val="1800"/>
              <a:buNone/>
            </a:pPr>
            <a:r>
              <a:rPr b="1" lang="en" sz="1600">
                <a:solidFill>
                  <a:schemeClr val="dk1"/>
                </a:solidFill>
              </a:rPr>
              <a:t>Name: </a:t>
            </a:r>
            <a:r>
              <a:rPr lang="en" sz="1500">
                <a:solidFill>
                  <a:schemeClr val="dk1"/>
                </a:solidFill>
              </a:rPr>
              <a:t>Finance</a:t>
            </a:r>
            <a:r>
              <a:rPr lang="en" sz="1500">
                <a:solidFill>
                  <a:schemeClr val="dk1"/>
                </a:solidFill>
              </a:rPr>
              <a:t> Frank</a:t>
            </a:r>
            <a:endParaRPr sz="1500">
              <a:solidFill>
                <a:schemeClr val="dk1"/>
              </a:solidFill>
            </a:endParaRPr>
          </a:p>
          <a:p>
            <a:pPr indent="0" lvl="0" marL="0" rtl="0" algn="l">
              <a:lnSpc>
                <a:spcPct val="100000"/>
              </a:lnSpc>
              <a:spcBef>
                <a:spcPts val="1200"/>
              </a:spcBef>
              <a:spcAft>
                <a:spcPts val="0"/>
              </a:spcAft>
              <a:buSzPts val="1800"/>
              <a:buNone/>
            </a:pPr>
            <a:r>
              <a:rPr b="1" lang="en" sz="1600">
                <a:solidFill>
                  <a:schemeClr val="dk1"/>
                </a:solidFill>
              </a:rPr>
              <a:t>Gender: </a:t>
            </a:r>
            <a:r>
              <a:rPr lang="en" sz="1500">
                <a:solidFill>
                  <a:schemeClr val="dk1"/>
                </a:solidFill>
              </a:rPr>
              <a:t>M</a:t>
            </a:r>
            <a:r>
              <a:rPr lang="en" sz="1500">
                <a:solidFill>
                  <a:schemeClr val="dk1"/>
                </a:solidFill>
              </a:rPr>
              <a:t>ale</a:t>
            </a:r>
            <a:r>
              <a:rPr baseline="30000" lang="en" sz="1500">
                <a:solidFill>
                  <a:srgbClr val="4584FA"/>
                </a:solidFill>
              </a:rPr>
              <a:t>2</a:t>
            </a:r>
            <a:endParaRPr baseline="30000" sz="1500">
              <a:solidFill>
                <a:schemeClr val="accent1"/>
              </a:solidFill>
            </a:endParaRPr>
          </a:p>
          <a:p>
            <a:pPr indent="0" lvl="0" marL="0" rtl="0" algn="l">
              <a:lnSpc>
                <a:spcPct val="100000"/>
              </a:lnSpc>
              <a:spcBef>
                <a:spcPts val="1200"/>
              </a:spcBef>
              <a:spcAft>
                <a:spcPts val="0"/>
              </a:spcAft>
              <a:buSzPts val="1800"/>
              <a:buNone/>
            </a:pPr>
            <a:r>
              <a:rPr b="1" lang="en" sz="1600">
                <a:solidFill>
                  <a:schemeClr val="dk1"/>
                </a:solidFill>
              </a:rPr>
              <a:t>Age: </a:t>
            </a:r>
            <a:r>
              <a:rPr lang="en" sz="1500">
                <a:solidFill>
                  <a:schemeClr val="dk1"/>
                </a:solidFill>
              </a:rPr>
              <a:t>40+</a:t>
            </a:r>
            <a:r>
              <a:rPr baseline="30000" lang="en" sz="1500">
                <a:solidFill>
                  <a:srgbClr val="4584FA"/>
                </a:solidFill>
              </a:rPr>
              <a:t>3</a:t>
            </a:r>
            <a:endParaRPr baseline="30000" sz="1500">
              <a:solidFill>
                <a:srgbClr val="4584FA"/>
              </a:solidFill>
            </a:endParaRPr>
          </a:p>
          <a:p>
            <a:pPr indent="0" lvl="0" marL="0" rtl="0" algn="l">
              <a:lnSpc>
                <a:spcPct val="100000"/>
              </a:lnSpc>
              <a:spcBef>
                <a:spcPts val="1200"/>
              </a:spcBef>
              <a:spcAft>
                <a:spcPts val="0"/>
              </a:spcAft>
              <a:buSzPts val="1800"/>
              <a:buNone/>
            </a:pPr>
            <a:r>
              <a:rPr b="1" lang="en" sz="1600">
                <a:solidFill>
                  <a:schemeClr val="dk1"/>
                </a:solidFill>
              </a:rPr>
              <a:t>Location: </a:t>
            </a:r>
            <a:r>
              <a:rPr lang="en" sz="1600">
                <a:solidFill>
                  <a:schemeClr val="dk1"/>
                </a:solidFill>
              </a:rPr>
              <a:t>Illinois</a:t>
            </a:r>
            <a:endParaRPr sz="1500">
              <a:solidFill>
                <a:schemeClr val="dk1"/>
              </a:solidFill>
              <a:highlight>
                <a:srgbClr val="FFFF00"/>
              </a:highlight>
            </a:endParaRPr>
          </a:p>
          <a:p>
            <a:pPr indent="0" lvl="0" marL="0" rtl="0" algn="l">
              <a:lnSpc>
                <a:spcPct val="100000"/>
              </a:lnSpc>
              <a:spcBef>
                <a:spcPts val="1200"/>
              </a:spcBef>
              <a:spcAft>
                <a:spcPts val="0"/>
              </a:spcAft>
              <a:buSzPts val="1800"/>
              <a:buNone/>
            </a:pPr>
            <a:r>
              <a:rPr b="1" lang="en" sz="1600">
                <a:solidFill>
                  <a:schemeClr val="dk1"/>
                </a:solidFill>
              </a:rPr>
              <a:t>Interests:</a:t>
            </a:r>
            <a:r>
              <a:rPr lang="en" sz="1600">
                <a:solidFill>
                  <a:schemeClr val="dk1"/>
                </a:solidFill>
              </a:rPr>
              <a:t> Financial Literacy &amp; </a:t>
            </a:r>
            <a:r>
              <a:rPr lang="en" sz="1500">
                <a:solidFill>
                  <a:schemeClr val="dk1"/>
                </a:solidFill>
              </a:rPr>
              <a:t>Investing  </a:t>
            </a:r>
            <a:endParaRPr sz="1500">
              <a:solidFill>
                <a:schemeClr val="dk1"/>
              </a:solidFill>
            </a:endParaRPr>
          </a:p>
          <a:p>
            <a:pPr indent="0" lvl="0" marL="0" rtl="0" algn="l">
              <a:lnSpc>
                <a:spcPct val="100000"/>
              </a:lnSpc>
              <a:spcBef>
                <a:spcPts val="1200"/>
              </a:spcBef>
              <a:spcAft>
                <a:spcPts val="0"/>
              </a:spcAft>
              <a:buSzPts val="1800"/>
              <a:buNone/>
            </a:pPr>
            <a:r>
              <a:t/>
            </a:r>
            <a:endParaRPr sz="1600"/>
          </a:p>
          <a:p>
            <a:pPr indent="0" lvl="0" marL="0" rtl="0" algn="l">
              <a:lnSpc>
                <a:spcPct val="100000"/>
              </a:lnSpc>
              <a:spcBef>
                <a:spcPts val="1200"/>
              </a:spcBef>
              <a:spcAft>
                <a:spcPts val="1200"/>
              </a:spcAft>
              <a:buSzPts val="1800"/>
              <a:buNone/>
            </a:pPr>
            <a:r>
              <a:t/>
            </a:r>
            <a:endParaRPr sz="1600"/>
          </a:p>
        </p:txBody>
      </p:sp>
      <p:sp>
        <p:nvSpPr>
          <p:cNvPr id="259" name="Google Shape;259;p15"/>
          <p:cNvSpPr txBox="1"/>
          <p:nvPr>
            <p:ph idx="1" type="body"/>
          </p:nvPr>
        </p:nvSpPr>
        <p:spPr>
          <a:xfrm>
            <a:off x="6184075" y="1811475"/>
            <a:ext cx="2792100" cy="2663700"/>
          </a:xfrm>
          <a:prstGeom prst="rect">
            <a:avLst/>
          </a:prstGeom>
          <a:solidFill>
            <a:schemeClr val="lt2"/>
          </a:solidFill>
          <a:ln cap="flat" cmpd="sng" w="38100">
            <a:solidFill>
              <a:srgbClr val="14824A"/>
            </a:solidFill>
            <a:prstDash val="dot"/>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t/>
            </a:r>
            <a:endParaRPr b="1" sz="1600">
              <a:solidFill>
                <a:schemeClr val="dk1"/>
              </a:solidFill>
            </a:endParaRPr>
          </a:p>
          <a:p>
            <a:pPr indent="0" lvl="0" marL="0" rtl="0" algn="l">
              <a:lnSpc>
                <a:spcPct val="100000"/>
              </a:lnSpc>
              <a:spcBef>
                <a:spcPts val="1200"/>
              </a:spcBef>
              <a:spcAft>
                <a:spcPts val="0"/>
              </a:spcAft>
              <a:buSzPts val="1800"/>
              <a:buNone/>
            </a:pPr>
            <a:r>
              <a:rPr b="1" lang="en" sz="1600">
                <a:solidFill>
                  <a:schemeClr val="dk1"/>
                </a:solidFill>
              </a:rPr>
              <a:t>Name:</a:t>
            </a:r>
            <a:r>
              <a:rPr lang="en" sz="1600">
                <a:solidFill>
                  <a:schemeClr val="dk1"/>
                </a:solidFill>
              </a:rPr>
              <a:t> </a:t>
            </a:r>
            <a:r>
              <a:rPr lang="en" sz="1500">
                <a:solidFill>
                  <a:schemeClr val="dk1"/>
                </a:solidFill>
              </a:rPr>
              <a:t>Artsy Ana</a:t>
            </a:r>
            <a:r>
              <a:rPr lang="en" sz="1500">
                <a:solidFill>
                  <a:schemeClr val="dk1"/>
                </a:solidFill>
              </a:rPr>
              <a:t> </a:t>
            </a:r>
            <a:endParaRPr sz="1500">
              <a:solidFill>
                <a:schemeClr val="dk1"/>
              </a:solidFill>
            </a:endParaRPr>
          </a:p>
          <a:p>
            <a:pPr indent="0" lvl="0" marL="0" rtl="0" algn="l">
              <a:lnSpc>
                <a:spcPct val="100000"/>
              </a:lnSpc>
              <a:spcBef>
                <a:spcPts val="1200"/>
              </a:spcBef>
              <a:spcAft>
                <a:spcPts val="0"/>
              </a:spcAft>
              <a:buSzPts val="1800"/>
              <a:buNone/>
            </a:pPr>
            <a:r>
              <a:rPr b="1" lang="en" sz="1600">
                <a:solidFill>
                  <a:schemeClr val="dk1"/>
                </a:solidFill>
              </a:rPr>
              <a:t>Gender:</a:t>
            </a:r>
            <a:r>
              <a:rPr lang="en" sz="1600">
                <a:solidFill>
                  <a:schemeClr val="dk1"/>
                </a:solidFill>
              </a:rPr>
              <a:t> </a:t>
            </a:r>
            <a:r>
              <a:rPr lang="en" sz="1500">
                <a:solidFill>
                  <a:schemeClr val="dk1"/>
                </a:solidFill>
              </a:rPr>
              <a:t>Fem</a:t>
            </a:r>
            <a:r>
              <a:rPr lang="en" sz="1500">
                <a:solidFill>
                  <a:schemeClr val="dk1"/>
                </a:solidFill>
              </a:rPr>
              <a:t>ale</a:t>
            </a:r>
            <a:r>
              <a:rPr baseline="30000" lang="en" sz="1500">
                <a:solidFill>
                  <a:schemeClr val="accent1"/>
                </a:solidFill>
              </a:rPr>
              <a:t>4</a:t>
            </a:r>
            <a:endParaRPr baseline="30000" sz="1500">
              <a:solidFill>
                <a:schemeClr val="accent1"/>
              </a:solidFill>
            </a:endParaRPr>
          </a:p>
          <a:p>
            <a:pPr indent="0" lvl="0" marL="0" rtl="0" algn="l">
              <a:lnSpc>
                <a:spcPct val="100000"/>
              </a:lnSpc>
              <a:spcBef>
                <a:spcPts val="1200"/>
              </a:spcBef>
              <a:spcAft>
                <a:spcPts val="0"/>
              </a:spcAft>
              <a:buSzPts val="1800"/>
              <a:buNone/>
            </a:pPr>
            <a:r>
              <a:rPr b="1" lang="en" sz="1600">
                <a:solidFill>
                  <a:schemeClr val="dk1"/>
                </a:solidFill>
              </a:rPr>
              <a:t>Age:</a:t>
            </a:r>
            <a:r>
              <a:rPr lang="en" sz="1600">
                <a:solidFill>
                  <a:schemeClr val="dk1"/>
                </a:solidFill>
              </a:rPr>
              <a:t> </a:t>
            </a:r>
            <a:r>
              <a:rPr lang="en" sz="1500">
                <a:solidFill>
                  <a:schemeClr val="dk1"/>
                </a:solidFill>
              </a:rPr>
              <a:t>18 to 35</a:t>
            </a:r>
            <a:r>
              <a:rPr baseline="30000" lang="en" sz="1500">
                <a:solidFill>
                  <a:schemeClr val="accent1"/>
                </a:solidFill>
              </a:rPr>
              <a:t>4</a:t>
            </a:r>
            <a:endParaRPr baseline="30000" sz="1500">
              <a:solidFill>
                <a:schemeClr val="accent1"/>
              </a:solidFill>
            </a:endParaRPr>
          </a:p>
          <a:p>
            <a:pPr indent="0" lvl="0" marL="0" rtl="0" algn="l">
              <a:lnSpc>
                <a:spcPct val="100000"/>
              </a:lnSpc>
              <a:spcBef>
                <a:spcPts val="1200"/>
              </a:spcBef>
              <a:spcAft>
                <a:spcPts val="0"/>
              </a:spcAft>
              <a:buSzPts val="1800"/>
              <a:buNone/>
            </a:pPr>
            <a:r>
              <a:rPr b="1" lang="en" sz="1600">
                <a:solidFill>
                  <a:schemeClr val="dk1"/>
                </a:solidFill>
              </a:rPr>
              <a:t>Location:</a:t>
            </a:r>
            <a:r>
              <a:rPr lang="en" sz="1600">
                <a:solidFill>
                  <a:schemeClr val="dk1"/>
                </a:solidFill>
              </a:rPr>
              <a:t> </a:t>
            </a:r>
            <a:r>
              <a:rPr lang="en" sz="1500">
                <a:solidFill>
                  <a:schemeClr val="dk1"/>
                </a:solidFill>
              </a:rPr>
              <a:t>California</a:t>
            </a:r>
            <a:endParaRPr sz="1500">
              <a:solidFill>
                <a:schemeClr val="dk1"/>
              </a:solidFill>
            </a:endParaRPr>
          </a:p>
          <a:p>
            <a:pPr indent="0" lvl="0" marL="0" rtl="0" algn="l">
              <a:lnSpc>
                <a:spcPct val="100000"/>
              </a:lnSpc>
              <a:spcBef>
                <a:spcPts val="1200"/>
              </a:spcBef>
              <a:spcAft>
                <a:spcPts val="1200"/>
              </a:spcAft>
              <a:buSzPts val="1800"/>
              <a:buNone/>
            </a:pPr>
            <a:r>
              <a:rPr b="1" lang="en" sz="1600">
                <a:solidFill>
                  <a:schemeClr val="dk1"/>
                </a:solidFill>
              </a:rPr>
              <a:t>Interests:</a:t>
            </a:r>
            <a:r>
              <a:rPr lang="en" sz="1600">
                <a:solidFill>
                  <a:schemeClr val="dk1"/>
                </a:solidFill>
              </a:rPr>
              <a:t> </a:t>
            </a:r>
            <a:r>
              <a:rPr lang="en" sz="1500">
                <a:solidFill>
                  <a:schemeClr val="dk1"/>
                </a:solidFill>
              </a:rPr>
              <a:t>Live Events &amp; Nightlife </a:t>
            </a:r>
            <a:endParaRPr baseline="30000" sz="1500">
              <a:solidFill>
                <a:schemeClr val="dk1"/>
              </a:solidFill>
            </a:endParaRPr>
          </a:p>
        </p:txBody>
      </p:sp>
      <p:sp>
        <p:nvSpPr>
          <p:cNvPr id="260" name="Google Shape;260;p15"/>
          <p:cNvSpPr txBox="1"/>
          <p:nvPr>
            <p:ph idx="1" type="body"/>
          </p:nvPr>
        </p:nvSpPr>
        <p:spPr>
          <a:xfrm>
            <a:off x="272525" y="1811475"/>
            <a:ext cx="2716200" cy="2663700"/>
          </a:xfrm>
          <a:prstGeom prst="rect">
            <a:avLst/>
          </a:prstGeom>
          <a:noFill/>
          <a:ln cap="flat" cmpd="sng" w="38100">
            <a:solidFill>
              <a:srgbClr val="FAC409"/>
            </a:solidFill>
            <a:prstDash val="dot"/>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b="1" sz="1600">
              <a:solidFill>
                <a:schemeClr val="dk1"/>
              </a:solidFill>
            </a:endParaRPr>
          </a:p>
          <a:p>
            <a:pPr indent="0" lvl="0" marL="0" rtl="0" algn="l">
              <a:lnSpc>
                <a:spcPct val="100000"/>
              </a:lnSpc>
              <a:spcBef>
                <a:spcPts val="1200"/>
              </a:spcBef>
              <a:spcAft>
                <a:spcPts val="0"/>
              </a:spcAft>
              <a:buSzPts val="1800"/>
              <a:buNone/>
            </a:pPr>
            <a:r>
              <a:rPr b="1" lang="en" sz="1600">
                <a:solidFill>
                  <a:schemeClr val="dk1"/>
                </a:solidFill>
              </a:rPr>
              <a:t>Name:</a:t>
            </a:r>
            <a:r>
              <a:rPr lang="en" sz="1600">
                <a:solidFill>
                  <a:schemeClr val="dk1"/>
                </a:solidFill>
              </a:rPr>
              <a:t> Hotel Helen</a:t>
            </a:r>
            <a:endParaRPr sz="1600">
              <a:solidFill>
                <a:schemeClr val="dk1"/>
              </a:solidFill>
            </a:endParaRPr>
          </a:p>
          <a:p>
            <a:pPr indent="0" lvl="0" marL="0" rtl="0" algn="l">
              <a:lnSpc>
                <a:spcPct val="100000"/>
              </a:lnSpc>
              <a:spcBef>
                <a:spcPts val="1200"/>
              </a:spcBef>
              <a:spcAft>
                <a:spcPts val="0"/>
              </a:spcAft>
              <a:buSzPts val="1800"/>
              <a:buNone/>
            </a:pPr>
            <a:r>
              <a:rPr b="1" lang="en" sz="1600">
                <a:solidFill>
                  <a:schemeClr val="dk1"/>
                </a:solidFill>
                <a:extLst>
                  <a:ext uri="http://customooxmlschemas.google.com/">
                    <go:slidesCustomData xmlns:go="http://customooxmlschemas.google.com/" textRoundtripDataId="1"/>
                  </a:ext>
                </a:extLst>
              </a:rPr>
              <a:t>Gender</a:t>
            </a:r>
            <a:r>
              <a:rPr b="1" lang="en" sz="1600">
                <a:solidFill>
                  <a:schemeClr val="dk1"/>
                </a:solidFill>
              </a:rPr>
              <a:t>: </a:t>
            </a:r>
            <a:r>
              <a:rPr lang="en" sz="1600">
                <a:solidFill>
                  <a:schemeClr val="dk1"/>
                </a:solidFill>
              </a:rPr>
              <a:t>Fem</a:t>
            </a:r>
            <a:r>
              <a:rPr lang="en" sz="1600">
                <a:solidFill>
                  <a:schemeClr val="dk1"/>
                </a:solidFill>
              </a:rPr>
              <a:t>ale</a:t>
            </a:r>
            <a:r>
              <a:rPr baseline="30000" lang="en" sz="1600">
                <a:solidFill>
                  <a:srgbClr val="4584FA"/>
                </a:solidFill>
              </a:rPr>
              <a:t>1</a:t>
            </a:r>
            <a:endParaRPr baseline="30000" sz="1600">
              <a:solidFill>
                <a:srgbClr val="4584FA"/>
              </a:solidFill>
            </a:endParaRPr>
          </a:p>
          <a:p>
            <a:pPr indent="0" lvl="0" marL="0" rtl="0" algn="l">
              <a:lnSpc>
                <a:spcPct val="100000"/>
              </a:lnSpc>
              <a:spcBef>
                <a:spcPts val="1200"/>
              </a:spcBef>
              <a:spcAft>
                <a:spcPts val="0"/>
              </a:spcAft>
              <a:buSzPts val="1800"/>
              <a:buNone/>
            </a:pPr>
            <a:r>
              <a:rPr b="1" lang="en" sz="1600">
                <a:solidFill>
                  <a:schemeClr val="dk1"/>
                </a:solidFill>
              </a:rPr>
              <a:t>Age: </a:t>
            </a:r>
            <a:r>
              <a:rPr lang="en" sz="1600">
                <a:solidFill>
                  <a:schemeClr val="dk1"/>
                </a:solidFill>
              </a:rPr>
              <a:t>25-45</a:t>
            </a:r>
            <a:r>
              <a:rPr baseline="30000" lang="en" sz="1600">
                <a:solidFill>
                  <a:srgbClr val="4584FA"/>
                </a:solidFill>
              </a:rPr>
              <a:t>1</a:t>
            </a:r>
            <a:endParaRPr baseline="30000" sz="1600">
              <a:solidFill>
                <a:srgbClr val="4584FA"/>
              </a:solidFill>
            </a:endParaRPr>
          </a:p>
          <a:p>
            <a:pPr indent="0" lvl="0" marL="0" rtl="0" algn="l">
              <a:lnSpc>
                <a:spcPct val="100000"/>
              </a:lnSpc>
              <a:spcBef>
                <a:spcPts val="1200"/>
              </a:spcBef>
              <a:spcAft>
                <a:spcPts val="0"/>
              </a:spcAft>
              <a:buSzPts val="1800"/>
              <a:buNone/>
            </a:pPr>
            <a:r>
              <a:rPr b="1" lang="en" sz="1600">
                <a:solidFill>
                  <a:schemeClr val="dk1"/>
                </a:solidFill>
              </a:rPr>
              <a:t>Location:</a:t>
            </a:r>
            <a:r>
              <a:rPr lang="en" sz="1600">
                <a:solidFill>
                  <a:schemeClr val="dk1"/>
                </a:solidFill>
              </a:rPr>
              <a:t> Florida</a:t>
            </a:r>
            <a:endParaRPr sz="1600">
              <a:solidFill>
                <a:schemeClr val="dk1"/>
              </a:solidFill>
            </a:endParaRPr>
          </a:p>
          <a:p>
            <a:pPr indent="0" lvl="0" marL="0" rtl="0" algn="l">
              <a:lnSpc>
                <a:spcPct val="100000"/>
              </a:lnSpc>
              <a:spcBef>
                <a:spcPts val="1200"/>
              </a:spcBef>
              <a:spcAft>
                <a:spcPts val="1200"/>
              </a:spcAft>
              <a:buSzPts val="1800"/>
              <a:buNone/>
            </a:pPr>
            <a:r>
              <a:rPr b="1" lang="en" sz="1600">
                <a:solidFill>
                  <a:schemeClr val="dk1"/>
                </a:solidFill>
              </a:rPr>
              <a:t>Interests: </a:t>
            </a:r>
            <a:r>
              <a:rPr lang="en" sz="1500">
                <a:solidFill>
                  <a:schemeClr val="dk1"/>
                </a:solidFill>
              </a:rPr>
              <a:t>Traveling</a:t>
            </a:r>
            <a:r>
              <a:rPr lang="en" sz="1500">
                <a:solidFill>
                  <a:schemeClr val="dk1"/>
                </a:solidFill>
              </a:rPr>
              <a:t>, Hotel Hopping</a:t>
            </a:r>
            <a:endParaRPr sz="1500">
              <a:solidFill>
                <a:schemeClr val="dk1"/>
              </a:solidFill>
            </a:endParaRPr>
          </a:p>
        </p:txBody>
      </p:sp>
      <p:sp>
        <p:nvSpPr>
          <p:cNvPr id="261" name="Google Shape;261;p15"/>
          <p:cNvSpPr txBox="1"/>
          <p:nvPr/>
        </p:nvSpPr>
        <p:spPr>
          <a:xfrm>
            <a:off x="221150" y="4705075"/>
            <a:ext cx="7764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Arial"/>
                <a:ea typeface="Arial"/>
                <a:cs typeface="Arial"/>
                <a:sym typeface="Arial"/>
              </a:rPr>
              <a:t>Sources: </a:t>
            </a:r>
            <a:r>
              <a:rPr lang="en" sz="900" u="sng">
                <a:solidFill>
                  <a:schemeClr val="hlink"/>
                </a:solidFill>
                <a:hlinkClick r:id="rId3"/>
              </a:rPr>
              <a:t>Hotel Booking Trend</a:t>
            </a:r>
            <a:r>
              <a:rPr lang="en" sz="900">
                <a:solidFill>
                  <a:schemeClr val="dk2"/>
                </a:solidFill>
              </a:rPr>
              <a:t>(2017)</a:t>
            </a:r>
            <a:r>
              <a:rPr b="0" baseline="30000" i="0" lang="en" sz="900" u="none" cap="none" strike="noStrike">
                <a:solidFill>
                  <a:schemeClr val="dk2"/>
                </a:solidFill>
                <a:latin typeface="Arial"/>
                <a:ea typeface="Arial"/>
                <a:cs typeface="Arial"/>
                <a:sym typeface="Arial"/>
              </a:rPr>
              <a:t>1</a:t>
            </a:r>
            <a:r>
              <a:rPr b="0" i="0" lang="en" sz="900" u="none" cap="none" strike="noStrike">
                <a:solidFill>
                  <a:schemeClr val="dk2"/>
                </a:solidFill>
                <a:latin typeface="Arial"/>
                <a:ea typeface="Arial"/>
                <a:cs typeface="Arial"/>
                <a:sym typeface="Arial"/>
              </a:rPr>
              <a:t>, </a:t>
            </a:r>
            <a:r>
              <a:rPr lang="en" sz="900" u="sng">
                <a:solidFill>
                  <a:schemeClr val="hlink"/>
                </a:solidFill>
                <a:hlinkClick r:id="rId4"/>
              </a:rPr>
              <a:t>Debt &amp; Investing</a:t>
            </a:r>
            <a:r>
              <a:rPr lang="en" sz="900">
                <a:solidFill>
                  <a:schemeClr val="dk2"/>
                </a:solidFill>
              </a:rPr>
              <a:t>(2025</a:t>
            </a:r>
            <a:r>
              <a:rPr baseline="30000" lang="en" sz="900">
                <a:solidFill>
                  <a:schemeClr val="dk2"/>
                </a:solidFill>
              </a:rPr>
              <a:t>)</a:t>
            </a:r>
            <a:r>
              <a:rPr b="0" baseline="30000" i="0" lang="en" sz="900" u="none" cap="none" strike="noStrike">
                <a:solidFill>
                  <a:schemeClr val="dk2"/>
                </a:solidFill>
                <a:latin typeface="Arial"/>
                <a:ea typeface="Arial"/>
                <a:cs typeface="Arial"/>
                <a:sym typeface="Arial"/>
              </a:rPr>
              <a:t>2</a:t>
            </a:r>
            <a:r>
              <a:rPr b="0" i="0" lang="en" sz="900" u="none" cap="none" strike="noStrike">
                <a:solidFill>
                  <a:schemeClr val="dk2"/>
                </a:solidFill>
                <a:latin typeface="Arial"/>
                <a:ea typeface="Arial"/>
                <a:cs typeface="Arial"/>
                <a:sym typeface="Arial"/>
              </a:rPr>
              <a:t>, </a:t>
            </a:r>
            <a:r>
              <a:rPr lang="en" sz="900" u="sng">
                <a:solidFill>
                  <a:schemeClr val="hlink"/>
                </a:solidFill>
                <a:hlinkClick r:id="rId5"/>
              </a:rPr>
              <a:t>Credit Card Trends</a:t>
            </a:r>
            <a:r>
              <a:rPr lang="en" sz="900">
                <a:solidFill>
                  <a:schemeClr val="dk2"/>
                </a:solidFill>
              </a:rPr>
              <a:t>(2022)</a:t>
            </a:r>
            <a:r>
              <a:rPr b="0" baseline="30000" i="0" lang="en" sz="900" u="none" cap="none" strike="noStrike">
                <a:solidFill>
                  <a:schemeClr val="dk2"/>
                </a:solidFill>
                <a:latin typeface="Arial"/>
                <a:ea typeface="Arial"/>
                <a:cs typeface="Arial"/>
                <a:sym typeface="Arial"/>
              </a:rPr>
              <a:t>3</a:t>
            </a:r>
            <a:r>
              <a:rPr b="0" i="0" lang="en" sz="900" u="none" cap="none" strike="noStrike">
                <a:solidFill>
                  <a:schemeClr val="dk2"/>
                </a:solidFill>
                <a:latin typeface="Arial"/>
                <a:ea typeface="Arial"/>
                <a:cs typeface="Arial"/>
                <a:sym typeface="Arial"/>
              </a:rPr>
              <a:t>, </a:t>
            </a:r>
            <a:r>
              <a:rPr lang="en" sz="900" u="sng">
                <a:solidFill>
                  <a:schemeClr val="hlink"/>
                </a:solidFill>
                <a:hlinkClick r:id="rId6"/>
              </a:rPr>
              <a:t>Festival Demographic Trends (2023)</a:t>
            </a:r>
            <a:r>
              <a:rPr b="0" baseline="30000" i="0" lang="en" sz="900" u="none" cap="none" strike="noStrike">
                <a:solidFill>
                  <a:schemeClr val="dk2"/>
                </a:solidFill>
                <a:latin typeface="Arial"/>
                <a:ea typeface="Arial"/>
                <a:cs typeface="Arial"/>
                <a:sym typeface="Arial"/>
              </a:rPr>
              <a:t>4</a:t>
            </a:r>
            <a:endParaRPr b="0" baseline="30000" i="0" sz="900" u="none" cap="none" strike="noStrike">
              <a:solidFill>
                <a:schemeClr val="dk2"/>
              </a:solidFill>
              <a:latin typeface="Arial"/>
              <a:ea typeface="Arial"/>
              <a:cs typeface="Arial"/>
              <a:sym typeface="Arial"/>
            </a:endParaRPr>
          </a:p>
        </p:txBody>
      </p:sp>
      <p:sp>
        <p:nvSpPr>
          <p:cNvPr id="262" name="Google Shape;262;p15"/>
          <p:cNvSpPr txBox="1"/>
          <p:nvPr/>
        </p:nvSpPr>
        <p:spPr>
          <a:xfrm>
            <a:off x="175025" y="4445975"/>
            <a:ext cx="5937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2"/>
                </a:solidFill>
                <a:latin typeface="Arial"/>
                <a:ea typeface="Arial"/>
                <a:cs typeface="Arial"/>
                <a:sym typeface="Arial"/>
              </a:rPr>
              <a:t>*Images are AI generated</a:t>
            </a:r>
            <a:endParaRPr b="1" i="0" sz="900" u="none" cap="none" strike="noStrike">
              <a:solidFill>
                <a:schemeClr val="dk2"/>
              </a:solidFill>
              <a:latin typeface="Arial"/>
              <a:ea typeface="Arial"/>
              <a:cs typeface="Arial"/>
              <a:sym typeface="Arial"/>
            </a:endParaRPr>
          </a:p>
        </p:txBody>
      </p:sp>
      <p:sp>
        <p:nvSpPr>
          <p:cNvPr id="263" name="Google Shape;263;p15"/>
          <p:cNvSpPr/>
          <p:nvPr/>
        </p:nvSpPr>
        <p:spPr>
          <a:xfrm>
            <a:off x="-50" y="5028175"/>
            <a:ext cx="9144000" cy="115200"/>
          </a:xfrm>
          <a:prstGeom prst="rect">
            <a:avLst/>
          </a:prstGeom>
          <a:solidFill>
            <a:srgbClr val="FAC40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p15"/>
          <p:cNvPicPr preferRelativeResize="0"/>
          <p:nvPr/>
        </p:nvPicPr>
        <p:blipFill>
          <a:blip r:embed="rId7">
            <a:alphaModFix/>
          </a:blip>
          <a:stretch>
            <a:fillRect/>
          </a:stretch>
        </p:blipFill>
        <p:spPr>
          <a:xfrm>
            <a:off x="3671338" y="352600"/>
            <a:ext cx="1801200" cy="1801200"/>
          </a:xfrm>
          <a:prstGeom prst="ellipse">
            <a:avLst/>
          </a:prstGeom>
          <a:noFill/>
          <a:ln cap="flat" cmpd="sng" w="28575">
            <a:solidFill>
              <a:srgbClr val="4584FA"/>
            </a:solidFill>
            <a:prstDash val="solid"/>
            <a:round/>
            <a:headEnd len="sm" w="sm" type="none"/>
            <a:tailEnd len="sm" w="sm" type="none"/>
          </a:ln>
        </p:spPr>
      </p:pic>
      <p:pic>
        <p:nvPicPr>
          <p:cNvPr id="265" name="Google Shape;265;p15"/>
          <p:cNvPicPr preferRelativeResize="0"/>
          <p:nvPr/>
        </p:nvPicPr>
        <p:blipFill>
          <a:blip r:embed="rId8">
            <a:alphaModFix/>
          </a:blip>
          <a:stretch>
            <a:fillRect/>
          </a:stretch>
        </p:blipFill>
        <p:spPr>
          <a:xfrm>
            <a:off x="6644125" y="317200"/>
            <a:ext cx="1872000" cy="1872000"/>
          </a:xfrm>
          <a:prstGeom prst="ellipse">
            <a:avLst/>
          </a:prstGeom>
          <a:noFill/>
          <a:ln cap="flat" cmpd="sng" w="28575">
            <a:solidFill>
              <a:srgbClr val="14824A"/>
            </a:solidFill>
            <a:prstDash val="solid"/>
            <a:round/>
            <a:headEnd len="sm" w="sm" type="none"/>
            <a:tailEnd len="sm" w="sm" type="none"/>
          </a:ln>
        </p:spPr>
      </p:pic>
      <p:pic>
        <p:nvPicPr>
          <p:cNvPr id="266" name="Google Shape;266;p15"/>
          <p:cNvPicPr preferRelativeResize="0"/>
          <p:nvPr/>
        </p:nvPicPr>
        <p:blipFill rotWithShape="1">
          <a:blip r:embed="rId9">
            <a:alphaModFix/>
          </a:blip>
          <a:srcRect b="51723" l="16654" r="13070" t="0"/>
          <a:stretch/>
        </p:blipFill>
        <p:spPr>
          <a:xfrm>
            <a:off x="544650" y="325156"/>
            <a:ext cx="1801200" cy="1856100"/>
          </a:xfrm>
          <a:prstGeom prst="ellipse">
            <a:avLst/>
          </a:prstGeom>
          <a:noFill/>
          <a:ln cap="flat" cmpd="sng" w="28575">
            <a:solidFill>
              <a:srgbClr val="FFC6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2F30"/>
        </a:solidFill>
      </p:bgPr>
    </p:bg>
    <p:spTree>
      <p:nvGrpSpPr>
        <p:cNvPr id="270" name="Shape 270"/>
        <p:cNvGrpSpPr/>
        <p:nvPr/>
      </p:nvGrpSpPr>
      <p:grpSpPr>
        <a:xfrm>
          <a:off x="0" y="0"/>
          <a:ext cx="0" cy="0"/>
          <a:chOff x="0" y="0"/>
          <a:chExt cx="0" cy="0"/>
        </a:xfrm>
      </p:grpSpPr>
      <p:sp>
        <p:nvSpPr>
          <p:cNvPr id="271" name="Google Shape;271;p18"/>
          <p:cNvSpPr txBox="1"/>
          <p:nvPr>
            <p:ph type="title"/>
          </p:nvPr>
        </p:nvSpPr>
        <p:spPr>
          <a:xfrm>
            <a:off x="311700" y="2285400"/>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400">
                <a:solidFill>
                  <a:schemeClr val="lt1"/>
                </a:solidFill>
              </a:rPr>
              <a:t>Creative Analysis</a:t>
            </a:r>
            <a:endParaRPr b="1" sz="3400">
              <a:solidFill>
                <a:schemeClr val="lt1"/>
              </a:solidFill>
            </a:endParaRPr>
          </a:p>
          <a:p>
            <a:pPr indent="-317500" lvl="0" marL="457200" rtl="0" algn="l">
              <a:lnSpc>
                <a:spcPct val="100000"/>
              </a:lnSpc>
              <a:spcBef>
                <a:spcPts val="0"/>
              </a:spcBef>
              <a:spcAft>
                <a:spcPts val="0"/>
              </a:spcAft>
              <a:buClr>
                <a:schemeClr val="lt1"/>
              </a:buClr>
              <a:buSzPts val="1400"/>
              <a:buChar char="-"/>
            </a:pPr>
            <a:r>
              <a:rPr b="1" lang="en" sz="1400">
                <a:solidFill>
                  <a:schemeClr val="lt1"/>
                </a:solidFill>
              </a:rPr>
              <a:t>Kevin Nguyen</a:t>
            </a:r>
            <a:endParaRPr b="1" sz="1400">
              <a:solidFill>
                <a:schemeClr val="lt1"/>
              </a:solidFill>
            </a:endParaRPr>
          </a:p>
        </p:txBody>
      </p:sp>
      <p:pic>
        <p:nvPicPr>
          <p:cNvPr id="272" name="Google Shape;272;p18"/>
          <p:cNvPicPr preferRelativeResize="0"/>
          <p:nvPr/>
        </p:nvPicPr>
        <p:blipFill>
          <a:blip r:embed="rId3">
            <a:alphaModFix/>
          </a:blip>
          <a:stretch>
            <a:fillRect/>
          </a:stretch>
        </p:blipFill>
        <p:spPr>
          <a:xfrm>
            <a:off x="8062942" y="4568878"/>
            <a:ext cx="991309" cy="4592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g35df6c15a51_0_8"/>
          <p:cNvSpPr/>
          <p:nvPr/>
        </p:nvSpPr>
        <p:spPr>
          <a:xfrm>
            <a:off x="-50" y="5028175"/>
            <a:ext cx="9144000" cy="1152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8" name="Google Shape;278;g35df6c15a51_0_8" title="Creative size for Devices.png"/>
          <p:cNvPicPr preferRelativeResize="0"/>
          <p:nvPr/>
        </p:nvPicPr>
        <p:blipFill>
          <a:blip r:embed="rId3">
            <a:alphaModFix/>
          </a:blip>
          <a:stretch>
            <a:fillRect/>
          </a:stretch>
        </p:blipFill>
        <p:spPr>
          <a:xfrm>
            <a:off x="-50" y="173100"/>
            <a:ext cx="9143999" cy="4797292"/>
          </a:xfrm>
          <a:prstGeom prst="rect">
            <a:avLst/>
          </a:prstGeom>
          <a:noFill/>
          <a:ln>
            <a:noFill/>
          </a:ln>
        </p:spPr>
      </p:pic>
      <p:pic>
        <p:nvPicPr>
          <p:cNvPr id="279" name="Google Shape;279;g35df6c15a51_0_8" title="Creative size for Devices (legends).png"/>
          <p:cNvPicPr preferRelativeResize="0"/>
          <p:nvPr/>
        </p:nvPicPr>
        <p:blipFill rotWithShape="1">
          <a:blip r:embed="rId4">
            <a:alphaModFix/>
          </a:blip>
          <a:srcRect b="0" l="0" r="0" t="29790"/>
          <a:stretch/>
        </p:blipFill>
        <p:spPr>
          <a:xfrm>
            <a:off x="172675" y="747350"/>
            <a:ext cx="507025" cy="337025"/>
          </a:xfrm>
          <a:prstGeom prst="rect">
            <a:avLst/>
          </a:prstGeom>
          <a:noFill/>
          <a:ln>
            <a:noFill/>
          </a:ln>
        </p:spPr>
      </p:pic>
      <p:sp>
        <p:nvSpPr>
          <p:cNvPr id="280" name="Google Shape;280;g35df6c15a51_0_8"/>
          <p:cNvSpPr txBox="1"/>
          <p:nvPr>
            <p:ph type="title"/>
          </p:nvPr>
        </p:nvSpPr>
        <p:spPr>
          <a:xfrm>
            <a:off x="1467750" y="2345550"/>
            <a:ext cx="6208500" cy="4524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020"/>
              <a:t>Smartphone devices support </a:t>
            </a:r>
            <a:r>
              <a:rPr b="1" lang="en" sz="2020">
                <a:highlight>
                  <a:srgbClr val="FAC409"/>
                </a:highlight>
              </a:rPr>
              <a:t>all creative sizes</a:t>
            </a:r>
            <a:r>
              <a:rPr b="1" lang="en" sz="2020"/>
              <a:t>.</a:t>
            </a:r>
            <a:endParaRPr b="1" sz="202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sp>
        <p:nvSpPr>
          <p:cNvPr id="285" name="Google Shape;285;g35ce79c5f48_0_1"/>
          <p:cNvSpPr/>
          <p:nvPr/>
        </p:nvSpPr>
        <p:spPr>
          <a:xfrm>
            <a:off x="-50" y="5028175"/>
            <a:ext cx="9144000" cy="1152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6" name="Google Shape;286;g35ce79c5f48_0_1" title="Top click device.png"/>
          <p:cNvPicPr preferRelativeResize="0"/>
          <p:nvPr/>
        </p:nvPicPr>
        <p:blipFill>
          <a:blip r:embed="rId3">
            <a:alphaModFix/>
          </a:blip>
          <a:stretch>
            <a:fillRect/>
          </a:stretch>
        </p:blipFill>
        <p:spPr>
          <a:xfrm>
            <a:off x="152400" y="1358613"/>
            <a:ext cx="8839200" cy="3411437"/>
          </a:xfrm>
          <a:prstGeom prst="rect">
            <a:avLst/>
          </a:prstGeom>
          <a:noFill/>
          <a:ln>
            <a:noFill/>
          </a:ln>
        </p:spPr>
      </p:pic>
      <p:sp>
        <p:nvSpPr>
          <p:cNvPr id="287" name="Google Shape;287;g35ce79c5f48_0_1"/>
          <p:cNvSpPr txBox="1"/>
          <p:nvPr>
            <p:ph type="title"/>
          </p:nvPr>
        </p:nvSpPr>
        <p:spPr>
          <a:xfrm>
            <a:off x="152400" y="473800"/>
            <a:ext cx="8805900" cy="475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020"/>
              <a:t>Top performance in </a:t>
            </a:r>
            <a:r>
              <a:rPr b="1" lang="en" sz="2020">
                <a:highlight>
                  <a:srgbClr val="FAC409"/>
                </a:highlight>
              </a:rPr>
              <a:t>clicks</a:t>
            </a:r>
            <a:endParaRPr b="1" sz="2020">
              <a:highlight>
                <a:srgbClr val="FAC409"/>
              </a:highlight>
            </a:endParaRPr>
          </a:p>
        </p:txBody>
      </p:sp>
      <p:sp>
        <p:nvSpPr>
          <p:cNvPr id="288" name="Google Shape;288;g35ce79c5f48_0_1"/>
          <p:cNvSpPr/>
          <p:nvPr/>
        </p:nvSpPr>
        <p:spPr>
          <a:xfrm>
            <a:off x="87925" y="2481375"/>
            <a:ext cx="8870400" cy="928200"/>
          </a:xfrm>
          <a:prstGeom prst="rect">
            <a:avLst/>
          </a:prstGeom>
          <a:noFill/>
          <a:ln cap="flat" cmpd="sng" w="19050">
            <a:solidFill>
              <a:srgbClr val="D52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g35ce79c5f48_0_1"/>
          <p:cNvSpPr txBox="1"/>
          <p:nvPr/>
        </p:nvSpPr>
        <p:spPr>
          <a:xfrm>
            <a:off x="5729650" y="2006175"/>
            <a:ext cx="2486400" cy="475200"/>
          </a:xfrm>
          <a:prstGeom prst="rect">
            <a:avLst/>
          </a:prstGeom>
          <a:noFill/>
          <a:ln cap="flat" cmpd="sng" w="19050">
            <a:solidFill>
              <a:srgbClr val="D52F3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No risk, </a:t>
            </a:r>
            <a:r>
              <a:rPr b="1" lang="en" sz="1800">
                <a:solidFill>
                  <a:schemeClr val="dk1"/>
                </a:solidFill>
                <a:highlight>
                  <a:srgbClr val="FAC409"/>
                </a:highlight>
              </a:rPr>
              <a:t>all rewards</a:t>
            </a:r>
            <a:endParaRPr b="1" sz="1800">
              <a:solidFill>
                <a:schemeClr val="dk1"/>
              </a:solidFill>
              <a:highlight>
                <a:srgbClr val="FAC409"/>
              </a:highlight>
            </a:endParaRPr>
          </a:p>
        </p:txBody>
      </p:sp>
      <p:sp>
        <p:nvSpPr>
          <p:cNvPr id="290" name="Google Shape;290;g35ce79c5f48_0_1"/>
          <p:cNvSpPr/>
          <p:nvPr/>
        </p:nvSpPr>
        <p:spPr>
          <a:xfrm>
            <a:off x="61075" y="4361975"/>
            <a:ext cx="8924100" cy="37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000"/>
                                        <p:tgtEl>
                                          <p:spTgt spid="2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p:nvPr/>
        </p:nvSpPr>
        <p:spPr>
          <a:xfrm>
            <a:off x="-50" y="5028175"/>
            <a:ext cx="9144000" cy="1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txBox="1"/>
          <p:nvPr>
            <p:ph type="title"/>
          </p:nvPr>
        </p:nvSpPr>
        <p:spPr>
          <a:xfrm>
            <a:off x="311700" y="445025"/>
            <a:ext cx="8520600" cy="572700"/>
          </a:xfrm>
          <a:prstGeom prst="rect">
            <a:avLst/>
          </a:prstGeom>
          <a:solidFill>
            <a:srgbClr val="D52F30"/>
          </a:solid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Agenda</a:t>
            </a:r>
            <a:endParaRPr b="1"/>
          </a:p>
        </p:txBody>
      </p:sp>
      <p:sp>
        <p:nvSpPr>
          <p:cNvPr id="81" name="Google Shape;81;p3"/>
          <p:cNvSpPr/>
          <p:nvPr/>
        </p:nvSpPr>
        <p:spPr>
          <a:xfrm>
            <a:off x="387175" y="1358775"/>
            <a:ext cx="499200" cy="4992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chemeClr val="lt1"/>
                </a:solidFill>
              </a:rPr>
              <a:t>1</a:t>
            </a:r>
            <a:endParaRPr b="1" i="0" sz="1600" u="none" cap="none" strike="noStrike">
              <a:solidFill>
                <a:srgbClr val="FFFFFF"/>
              </a:solidFill>
              <a:latin typeface="Arial"/>
              <a:ea typeface="Arial"/>
              <a:cs typeface="Arial"/>
              <a:sym typeface="Arial"/>
            </a:endParaRPr>
          </a:p>
        </p:txBody>
      </p:sp>
      <p:sp>
        <p:nvSpPr>
          <p:cNvPr id="82" name="Google Shape;82;p3"/>
          <p:cNvSpPr/>
          <p:nvPr/>
        </p:nvSpPr>
        <p:spPr>
          <a:xfrm>
            <a:off x="387175" y="2072550"/>
            <a:ext cx="499200" cy="4992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chemeClr val="lt1"/>
                </a:solidFill>
              </a:rPr>
              <a:t>2</a:t>
            </a:r>
            <a:endParaRPr b="1" sz="1600">
              <a:solidFill>
                <a:srgbClr val="FFFFFF"/>
              </a:solidFill>
            </a:endParaRPr>
          </a:p>
        </p:txBody>
      </p:sp>
      <p:sp>
        <p:nvSpPr>
          <p:cNvPr id="83" name="Google Shape;83;p3"/>
          <p:cNvSpPr/>
          <p:nvPr/>
        </p:nvSpPr>
        <p:spPr>
          <a:xfrm>
            <a:off x="387175" y="2773350"/>
            <a:ext cx="499200" cy="4992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800">
                <a:solidFill>
                  <a:schemeClr val="lt1"/>
                </a:solidFill>
              </a:rPr>
              <a:t>3</a:t>
            </a:r>
            <a:endParaRPr b="1" sz="2800">
              <a:solidFill>
                <a:schemeClr val="lt1"/>
              </a:solidFill>
            </a:endParaRPr>
          </a:p>
        </p:txBody>
      </p:sp>
      <p:sp>
        <p:nvSpPr>
          <p:cNvPr id="84" name="Google Shape;84;p3"/>
          <p:cNvSpPr txBox="1"/>
          <p:nvPr/>
        </p:nvSpPr>
        <p:spPr>
          <a:xfrm>
            <a:off x="979700" y="1377525"/>
            <a:ext cx="675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800"/>
              <a:buFont typeface="Arial"/>
              <a:buNone/>
            </a:pPr>
            <a:r>
              <a:rPr b="1" i="0" lang="en" sz="1800" u="none" cap="none" strike="noStrike">
                <a:solidFill>
                  <a:srgbClr val="000000"/>
                </a:solidFill>
                <a:latin typeface="Arial"/>
                <a:ea typeface="Arial"/>
                <a:cs typeface="Arial"/>
                <a:sym typeface="Arial"/>
              </a:rPr>
              <a:t>Introduction –</a:t>
            </a:r>
            <a:r>
              <a:rPr b="0" i="0" lang="en" sz="1800" u="none" cap="none" strike="noStrike">
                <a:solidFill>
                  <a:srgbClr val="000000"/>
                </a:solidFill>
                <a:latin typeface="Arial"/>
                <a:ea typeface="Arial"/>
                <a:cs typeface="Arial"/>
                <a:sym typeface="Arial"/>
              </a:rPr>
              <a:t> </a:t>
            </a:r>
            <a:r>
              <a:rPr lang="en" sz="1800"/>
              <a:t>M</a:t>
            </a:r>
            <a:r>
              <a:rPr b="0" i="0" lang="en" sz="1800" u="none" cap="none" strike="noStrike">
                <a:solidFill>
                  <a:srgbClr val="000000"/>
                </a:solidFill>
                <a:latin typeface="Arial"/>
                <a:ea typeface="Arial"/>
                <a:cs typeface="Arial"/>
                <a:sym typeface="Arial"/>
              </a:rPr>
              <a:t>ethods,</a:t>
            </a:r>
            <a:r>
              <a:rPr lang="en" sz="1800"/>
              <a:t>T</a:t>
            </a:r>
            <a:r>
              <a:rPr b="0" i="0" lang="en" sz="1800" u="none" cap="none" strike="noStrike">
                <a:solidFill>
                  <a:srgbClr val="000000"/>
                </a:solidFill>
                <a:latin typeface="Arial"/>
                <a:ea typeface="Arial"/>
                <a:cs typeface="Arial"/>
                <a:sym typeface="Arial"/>
              </a:rPr>
              <a:t>erminology</a:t>
            </a:r>
            <a:endParaRPr b="0" i="0" sz="1800" u="none" cap="none" strike="noStrike">
              <a:solidFill>
                <a:srgbClr val="000000"/>
              </a:solidFill>
              <a:latin typeface="Arial"/>
              <a:ea typeface="Arial"/>
              <a:cs typeface="Arial"/>
              <a:sym typeface="Arial"/>
            </a:endParaRPr>
          </a:p>
        </p:txBody>
      </p:sp>
      <p:sp>
        <p:nvSpPr>
          <p:cNvPr id="85" name="Google Shape;85;p3"/>
          <p:cNvSpPr txBox="1"/>
          <p:nvPr/>
        </p:nvSpPr>
        <p:spPr>
          <a:xfrm>
            <a:off x="979700" y="2091300"/>
            <a:ext cx="689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800"/>
              <a:buFont typeface="Arial"/>
              <a:buNone/>
            </a:pPr>
            <a:r>
              <a:rPr b="1" i="0" lang="en" sz="1800" u="none" cap="none" strike="noStrike">
                <a:solidFill>
                  <a:srgbClr val="000000"/>
                </a:solidFill>
                <a:latin typeface="Arial"/>
                <a:ea typeface="Arial"/>
                <a:cs typeface="Arial"/>
                <a:sym typeface="Arial"/>
              </a:rPr>
              <a:t>Key Findings – </a:t>
            </a:r>
            <a:r>
              <a:rPr lang="en" sz="1800"/>
              <a:t>Spatial</a:t>
            </a:r>
            <a:r>
              <a:rPr b="0" i="0" lang="en" sz="1800" u="none" cap="none" strike="noStrike">
                <a:solidFill>
                  <a:srgbClr val="000000"/>
                </a:solidFill>
                <a:latin typeface="Arial"/>
                <a:ea typeface="Arial"/>
                <a:cs typeface="Arial"/>
                <a:sym typeface="Arial"/>
              </a:rPr>
              <a:t>, </a:t>
            </a:r>
            <a:r>
              <a:rPr lang="en" sz="1800"/>
              <a:t>A</a:t>
            </a:r>
            <a:r>
              <a:rPr b="0" i="0" lang="en" sz="1800" u="none" cap="none" strike="noStrike">
                <a:solidFill>
                  <a:srgbClr val="000000"/>
                </a:solidFill>
                <a:latin typeface="Arial"/>
                <a:ea typeface="Arial"/>
                <a:cs typeface="Arial"/>
                <a:sym typeface="Arial"/>
              </a:rPr>
              <a:t>udience, &amp; </a:t>
            </a:r>
            <a:r>
              <a:rPr lang="en" sz="1800"/>
              <a:t>C</a:t>
            </a:r>
            <a:r>
              <a:rPr b="0" i="0" lang="en" sz="1800" u="none" cap="none" strike="noStrike">
                <a:solidFill>
                  <a:srgbClr val="000000"/>
                </a:solidFill>
                <a:latin typeface="Arial"/>
                <a:ea typeface="Arial"/>
                <a:cs typeface="Arial"/>
                <a:sym typeface="Arial"/>
              </a:rPr>
              <a:t>reative</a:t>
            </a:r>
            <a:endParaRPr b="0" i="0" sz="1800" u="none" cap="none" strike="noStrike">
              <a:solidFill>
                <a:srgbClr val="000000"/>
              </a:solidFill>
              <a:latin typeface="Arial"/>
              <a:ea typeface="Arial"/>
              <a:cs typeface="Arial"/>
              <a:sym typeface="Arial"/>
            </a:endParaRPr>
          </a:p>
        </p:txBody>
      </p:sp>
      <p:sp>
        <p:nvSpPr>
          <p:cNvPr id="86" name="Google Shape;86;p3"/>
          <p:cNvSpPr txBox="1"/>
          <p:nvPr/>
        </p:nvSpPr>
        <p:spPr>
          <a:xfrm>
            <a:off x="979700" y="2773350"/>
            <a:ext cx="6663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800"/>
              <a:buFont typeface="Arial"/>
              <a:buNone/>
            </a:pPr>
            <a:r>
              <a:rPr b="1" i="0" lang="en" sz="1800" u="none" cap="none" strike="noStrike">
                <a:solidFill>
                  <a:srgbClr val="000000"/>
                </a:solidFill>
                <a:latin typeface="Arial"/>
                <a:ea typeface="Arial"/>
                <a:cs typeface="Arial"/>
                <a:sym typeface="Arial"/>
              </a:rPr>
              <a:t>Conclusion –</a:t>
            </a:r>
            <a:r>
              <a:rPr b="0" i="0" lang="en" sz="1800" u="none" cap="none" strike="noStrike">
                <a:solidFill>
                  <a:srgbClr val="000000"/>
                </a:solidFill>
                <a:latin typeface="Arial"/>
                <a:ea typeface="Arial"/>
                <a:cs typeface="Arial"/>
                <a:sym typeface="Arial"/>
              </a:rPr>
              <a:t> </a:t>
            </a:r>
            <a:r>
              <a:rPr lang="en" sz="1800"/>
              <a:t>S</a:t>
            </a:r>
            <a:r>
              <a:rPr b="0" i="0" lang="en" sz="1800" u="none" cap="none" strike="noStrike">
                <a:solidFill>
                  <a:srgbClr val="000000"/>
                </a:solidFill>
                <a:latin typeface="Arial"/>
                <a:ea typeface="Arial"/>
                <a:cs typeface="Arial"/>
                <a:sym typeface="Arial"/>
              </a:rPr>
              <a:t>ummary and </a:t>
            </a:r>
            <a:r>
              <a:rPr lang="en" sz="1800"/>
              <a:t>R</a:t>
            </a:r>
            <a:r>
              <a:rPr b="0" i="0" lang="en" sz="1800" u="none" cap="none" strike="noStrike">
                <a:solidFill>
                  <a:srgbClr val="000000"/>
                </a:solidFill>
                <a:latin typeface="Arial"/>
                <a:ea typeface="Arial"/>
                <a:cs typeface="Arial"/>
                <a:sym typeface="Arial"/>
              </a:rPr>
              <a:t>ecommendations</a:t>
            </a:r>
            <a:endParaRPr b="0" i="0" sz="1800" u="none" cap="none" strike="noStrike">
              <a:solidFill>
                <a:srgbClr val="000000"/>
              </a:solidFill>
              <a:latin typeface="Arial"/>
              <a:ea typeface="Arial"/>
              <a:cs typeface="Arial"/>
              <a:sym typeface="Arial"/>
            </a:endParaRPr>
          </a:p>
        </p:txBody>
      </p:sp>
      <p:pic>
        <p:nvPicPr>
          <p:cNvPr id="87" name="Google Shape;87;p3"/>
          <p:cNvPicPr preferRelativeResize="0"/>
          <p:nvPr/>
        </p:nvPicPr>
        <p:blipFill>
          <a:blip r:embed="rId3">
            <a:alphaModFix/>
          </a:blip>
          <a:stretch>
            <a:fillRect/>
          </a:stretch>
        </p:blipFill>
        <p:spPr>
          <a:xfrm>
            <a:off x="8062942" y="4568878"/>
            <a:ext cx="991309" cy="4592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g35d5285bd1c_1_6"/>
          <p:cNvSpPr/>
          <p:nvPr/>
        </p:nvSpPr>
        <p:spPr>
          <a:xfrm>
            <a:off x="-50" y="5028175"/>
            <a:ext cx="9144000" cy="1152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g35d5285bd1c_1_6"/>
          <p:cNvPicPr preferRelativeResize="0"/>
          <p:nvPr/>
        </p:nvPicPr>
        <p:blipFill>
          <a:blip r:embed="rId3">
            <a:alphaModFix/>
          </a:blip>
          <a:stretch>
            <a:fillRect/>
          </a:stretch>
        </p:blipFill>
        <p:spPr>
          <a:xfrm>
            <a:off x="0" y="-19550"/>
            <a:ext cx="5294055" cy="5047725"/>
          </a:xfrm>
          <a:prstGeom prst="rect">
            <a:avLst/>
          </a:prstGeom>
          <a:noFill/>
          <a:ln>
            <a:noFill/>
          </a:ln>
        </p:spPr>
      </p:pic>
      <p:pic>
        <p:nvPicPr>
          <p:cNvPr id="297" name="Google Shape;297;g35d5285bd1c_1_6"/>
          <p:cNvPicPr preferRelativeResize="0"/>
          <p:nvPr/>
        </p:nvPicPr>
        <p:blipFill rotWithShape="1">
          <a:blip r:embed="rId4">
            <a:alphaModFix/>
          </a:blip>
          <a:srcRect b="0" l="3213" r="0" t="7002"/>
          <a:stretch/>
        </p:blipFill>
        <p:spPr>
          <a:xfrm>
            <a:off x="718050" y="864575"/>
            <a:ext cx="732550" cy="376125"/>
          </a:xfrm>
          <a:prstGeom prst="rect">
            <a:avLst/>
          </a:prstGeom>
          <a:noFill/>
          <a:ln>
            <a:noFill/>
          </a:ln>
        </p:spPr>
      </p:pic>
      <p:sp>
        <p:nvSpPr>
          <p:cNvPr id="298" name="Google Shape;298;g35d5285bd1c_1_6"/>
          <p:cNvSpPr txBox="1"/>
          <p:nvPr/>
        </p:nvSpPr>
        <p:spPr>
          <a:xfrm>
            <a:off x="5695450" y="58175"/>
            <a:ext cx="3000000" cy="111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20">
                <a:solidFill>
                  <a:schemeClr val="dk1"/>
                </a:solidFill>
              </a:rPr>
              <a:t>Viewable Impressions vs. Clicks by </a:t>
            </a:r>
            <a:r>
              <a:rPr b="1" lang="en" sz="2020">
                <a:solidFill>
                  <a:schemeClr val="dk1"/>
                </a:solidFill>
                <a:highlight>
                  <a:srgbClr val="FAC409"/>
                </a:highlight>
              </a:rPr>
              <a:t>Device Type</a:t>
            </a:r>
            <a:endParaRPr b="1" sz="2020">
              <a:solidFill>
                <a:schemeClr val="dk1"/>
              </a:solidFill>
              <a:highlight>
                <a:srgbClr val="FAC409"/>
              </a:highlight>
            </a:endParaRPr>
          </a:p>
        </p:txBody>
      </p:sp>
      <p:sp>
        <p:nvSpPr>
          <p:cNvPr id="299" name="Google Shape;299;g35d5285bd1c_1_6"/>
          <p:cNvSpPr txBox="1"/>
          <p:nvPr/>
        </p:nvSpPr>
        <p:spPr>
          <a:xfrm>
            <a:off x="5695425" y="1807300"/>
            <a:ext cx="3000000" cy="1465500"/>
          </a:xfrm>
          <a:prstGeom prst="rect">
            <a:avLst/>
          </a:prstGeom>
          <a:noFill/>
          <a:ln cap="flat" cmpd="sng" w="9525">
            <a:solidFill>
              <a:srgbClr val="D52F3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Smartphone shows a lot of impressive outliers over other devices.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All devices are reliably perform indicated by the trend lines.</a:t>
            </a:r>
            <a:endParaRPr b="1">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Creative Sizing Reference</a:t>
            </a:r>
            <a:endParaRPr b="1"/>
          </a:p>
        </p:txBody>
      </p:sp>
      <p:pic>
        <p:nvPicPr>
          <p:cNvPr id="305" name="Google Shape;305;p19" title="300x50.png"/>
          <p:cNvPicPr preferRelativeResize="0"/>
          <p:nvPr/>
        </p:nvPicPr>
        <p:blipFill>
          <a:blip r:embed="rId3">
            <a:alphaModFix/>
          </a:blip>
          <a:stretch>
            <a:fillRect/>
          </a:stretch>
        </p:blipFill>
        <p:spPr>
          <a:xfrm>
            <a:off x="648150" y="1101750"/>
            <a:ext cx="1868955" cy="3820974"/>
          </a:xfrm>
          <a:prstGeom prst="rect">
            <a:avLst/>
          </a:prstGeom>
          <a:noFill/>
          <a:ln>
            <a:noFill/>
          </a:ln>
          <a:effectLst>
            <a:outerShdw blurRad="57150" rotWithShape="0" algn="bl" dir="5400000" dist="19050">
              <a:srgbClr val="000000">
                <a:alpha val="50000"/>
              </a:srgbClr>
            </a:outerShdw>
          </a:effectLst>
        </p:spPr>
      </p:pic>
      <p:pic>
        <p:nvPicPr>
          <p:cNvPr id="306" name="Google Shape;306;p19" title="320x50.png"/>
          <p:cNvPicPr preferRelativeResize="0"/>
          <p:nvPr/>
        </p:nvPicPr>
        <p:blipFill>
          <a:blip r:embed="rId4">
            <a:alphaModFix/>
          </a:blip>
          <a:stretch>
            <a:fillRect/>
          </a:stretch>
        </p:blipFill>
        <p:spPr>
          <a:xfrm>
            <a:off x="3637530" y="1101750"/>
            <a:ext cx="1868955" cy="3820974"/>
          </a:xfrm>
          <a:prstGeom prst="rect">
            <a:avLst/>
          </a:prstGeom>
          <a:noFill/>
          <a:ln>
            <a:noFill/>
          </a:ln>
          <a:effectLst>
            <a:outerShdw blurRad="57150" rotWithShape="0" algn="bl" dir="5400000" dist="19050">
              <a:srgbClr val="000000">
                <a:alpha val="50000"/>
              </a:srgbClr>
            </a:outerShdw>
          </a:effectLst>
        </p:spPr>
      </p:pic>
      <p:pic>
        <p:nvPicPr>
          <p:cNvPr id="307" name="Google Shape;307;p19" title="300x250.png"/>
          <p:cNvPicPr preferRelativeResize="0"/>
          <p:nvPr/>
        </p:nvPicPr>
        <p:blipFill>
          <a:blip r:embed="rId5">
            <a:alphaModFix/>
          </a:blip>
          <a:stretch>
            <a:fillRect/>
          </a:stretch>
        </p:blipFill>
        <p:spPr>
          <a:xfrm>
            <a:off x="6626909" y="1101750"/>
            <a:ext cx="1868955" cy="3820974"/>
          </a:xfrm>
          <a:prstGeom prst="rect">
            <a:avLst/>
          </a:prstGeom>
          <a:noFill/>
          <a:ln>
            <a:noFill/>
          </a:ln>
          <a:effectLst>
            <a:outerShdw blurRad="57150" rotWithShape="0" algn="bl" dir="5400000" dist="19050">
              <a:srgbClr val="000000">
                <a:alpha val="50000"/>
              </a:srgbClr>
            </a:outerShdw>
          </a:effectLst>
        </p:spPr>
      </p:pic>
      <p:sp>
        <p:nvSpPr>
          <p:cNvPr id="308" name="Google Shape;308;p19"/>
          <p:cNvSpPr/>
          <p:nvPr/>
        </p:nvSpPr>
        <p:spPr>
          <a:xfrm>
            <a:off x="-50" y="5028175"/>
            <a:ext cx="9144000" cy="1152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sp>
        <p:nvSpPr>
          <p:cNvPr id="313" name="Google Shape;313;g35df6c15a51_0_16"/>
          <p:cNvSpPr/>
          <p:nvPr/>
        </p:nvSpPr>
        <p:spPr>
          <a:xfrm>
            <a:off x="-50" y="5028175"/>
            <a:ext cx="9144000" cy="1152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4" name="Google Shape;314;g35df6c15a51_0_16" title="Creative Size avg. Cost Perfomance.png"/>
          <p:cNvPicPr preferRelativeResize="0"/>
          <p:nvPr/>
        </p:nvPicPr>
        <p:blipFill rotWithShape="1">
          <a:blip r:embed="rId3">
            <a:alphaModFix/>
          </a:blip>
          <a:srcRect b="0" l="6415" r="6423" t="0"/>
          <a:stretch/>
        </p:blipFill>
        <p:spPr>
          <a:xfrm>
            <a:off x="837300" y="138500"/>
            <a:ext cx="2098351" cy="4770525"/>
          </a:xfrm>
          <a:prstGeom prst="rect">
            <a:avLst/>
          </a:prstGeom>
          <a:noFill/>
          <a:ln>
            <a:noFill/>
          </a:ln>
        </p:spPr>
      </p:pic>
      <p:pic>
        <p:nvPicPr>
          <p:cNvPr id="315" name="Google Shape;315;g35df6c15a51_0_16" title="Creative Size Median Cost Perfomance.png"/>
          <p:cNvPicPr preferRelativeResize="0"/>
          <p:nvPr/>
        </p:nvPicPr>
        <p:blipFill rotWithShape="1">
          <a:blip r:embed="rId4">
            <a:alphaModFix/>
          </a:blip>
          <a:srcRect b="0" l="3488" r="3479" t="0"/>
          <a:stretch/>
        </p:blipFill>
        <p:spPr>
          <a:xfrm>
            <a:off x="6031475" y="89875"/>
            <a:ext cx="2098350" cy="4867784"/>
          </a:xfrm>
          <a:prstGeom prst="rect">
            <a:avLst/>
          </a:prstGeom>
          <a:noFill/>
          <a:ln>
            <a:noFill/>
          </a:ln>
        </p:spPr>
      </p:pic>
      <p:pic>
        <p:nvPicPr>
          <p:cNvPr id="316" name="Google Shape;316;g35df6c15a51_0_16" title="Creative Size avg. Cost Perfomance (legends).png"/>
          <p:cNvPicPr preferRelativeResize="0"/>
          <p:nvPr/>
        </p:nvPicPr>
        <p:blipFill rotWithShape="1">
          <a:blip r:embed="rId5">
            <a:alphaModFix/>
          </a:blip>
          <a:srcRect b="0" l="0" r="39769" t="22952"/>
          <a:stretch/>
        </p:blipFill>
        <p:spPr>
          <a:xfrm>
            <a:off x="4230525" y="2540000"/>
            <a:ext cx="546625" cy="705225"/>
          </a:xfrm>
          <a:prstGeom prst="rect">
            <a:avLst/>
          </a:prstGeom>
          <a:noFill/>
          <a:ln cap="flat" cmpd="sng" w="9525">
            <a:solidFill>
              <a:srgbClr val="D52F30"/>
            </a:solidFill>
            <a:prstDash val="solid"/>
            <a:round/>
            <a:headEnd len="sm" w="sm" type="none"/>
            <a:tailEnd len="sm" w="sm" type="none"/>
          </a:ln>
        </p:spPr>
      </p:pic>
      <p:sp>
        <p:nvSpPr>
          <p:cNvPr id="317" name="Google Shape;317;g35df6c15a51_0_16"/>
          <p:cNvSpPr txBox="1"/>
          <p:nvPr/>
        </p:nvSpPr>
        <p:spPr>
          <a:xfrm>
            <a:off x="6683125" y="89875"/>
            <a:ext cx="843900" cy="288300"/>
          </a:xfrm>
          <a:prstGeom prst="rect">
            <a:avLst/>
          </a:prstGeom>
          <a:solidFill>
            <a:schemeClr val="lt1"/>
          </a:solidFill>
          <a:ln cap="flat" cmpd="sng" w="19050">
            <a:solidFill>
              <a:srgbClr val="D52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D52F30"/>
                </a:solidFill>
              </a:rPr>
              <a:t>Median</a:t>
            </a:r>
            <a:endParaRPr sz="1300">
              <a:solidFill>
                <a:srgbClr val="D52F30"/>
              </a:solidFill>
            </a:endParaRPr>
          </a:p>
        </p:txBody>
      </p:sp>
      <p:sp>
        <p:nvSpPr>
          <p:cNvPr id="318" name="Google Shape;318;g35df6c15a51_0_16"/>
          <p:cNvSpPr txBox="1"/>
          <p:nvPr/>
        </p:nvSpPr>
        <p:spPr>
          <a:xfrm>
            <a:off x="1464525" y="89875"/>
            <a:ext cx="843900" cy="288300"/>
          </a:xfrm>
          <a:prstGeom prst="rect">
            <a:avLst/>
          </a:prstGeom>
          <a:solidFill>
            <a:schemeClr val="lt1"/>
          </a:solidFill>
          <a:ln cap="flat" cmpd="sng" w="19050">
            <a:solidFill>
              <a:srgbClr val="D52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D52F30"/>
                </a:solidFill>
              </a:rPr>
              <a:t>Average</a:t>
            </a:r>
            <a:endParaRPr sz="1300">
              <a:solidFill>
                <a:srgbClr val="D52F30"/>
              </a:solidFill>
            </a:endParaRPr>
          </a:p>
        </p:txBody>
      </p:sp>
      <p:sp>
        <p:nvSpPr>
          <p:cNvPr id="319" name="Google Shape;319;g35df6c15a51_0_16"/>
          <p:cNvSpPr txBox="1"/>
          <p:nvPr/>
        </p:nvSpPr>
        <p:spPr>
          <a:xfrm>
            <a:off x="3475300" y="1543525"/>
            <a:ext cx="2193300" cy="9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The 300x50 creative size is </a:t>
            </a:r>
            <a:r>
              <a:rPr b="1" lang="en">
                <a:solidFill>
                  <a:srgbClr val="F0F0F0"/>
                </a:solidFill>
                <a:highlight>
                  <a:srgbClr val="D52F30"/>
                </a:highlight>
              </a:rPr>
              <a:t>NOT</a:t>
            </a:r>
            <a:r>
              <a:rPr b="1" lang="en">
                <a:solidFill>
                  <a:schemeClr val="dk1"/>
                </a:solidFill>
              </a:rPr>
              <a:t> the best choice. Very expensive.</a:t>
            </a:r>
            <a:endParaRPr b="1">
              <a:solidFill>
                <a:schemeClr val="dk1"/>
              </a:solidFill>
            </a:endParaRPr>
          </a:p>
        </p:txBody>
      </p:sp>
      <p:sp>
        <p:nvSpPr>
          <p:cNvPr id="320" name="Google Shape;320;g35df6c15a51_0_16"/>
          <p:cNvSpPr/>
          <p:nvPr/>
        </p:nvSpPr>
        <p:spPr>
          <a:xfrm>
            <a:off x="2308425" y="1753575"/>
            <a:ext cx="705300" cy="705300"/>
          </a:xfrm>
          <a:prstGeom prst="mathMultiply">
            <a:avLst>
              <a:gd fmla="val 23520" name="adj1"/>
            </a:avLst>
          </a:prstGeom>
          <a:solidFill>
            <a:srgbClr val="D52F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g35df6c15a51_0_16"/>
          <p:cNvSpPr/>
          <p:nvPr/>
        </p:nvSpPr>
        <p:spPr>
          <a:xfrm>
            <a:off x="7507475" y="1753575"/>
            <a:ext cx="705300" cy="705300"/>
          </a:xfrm>
          <a:prstGeom prst="mathMultiply">
            <a:avLst>
              <a:gd fmla="val 23520" name="adj1"/>
            </a:avLst>
          </a:prstGeom>
          <a:solidFill>
            <a:srgbClr val="D52F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g35df6c15a51_0_16"/>
          <p:cNvSpPr txBox="1"/>
          <p:nvPr/>
        </p:nvSpPr>
        <p:spPr>
          <a:xfrm>
            <a:off x="3084063" y="251175"/>
            <a:ext cx="2799000" cy="5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Cost Performance KPIs</a:t>
            </a:r>
            <a:endParaRPr b="1" sz="1800">
              <a:solidFill>
                <a:schemeClr val="dk1"/>
              </a:solidFill>
            </a:endParaRPr>
          </a:p>
        </p:txBody>
      </p:sp>
      <p:sp>
        <p:nvSpPr>
          <p:cNvPr id="323" name="Google Shape;323;g35df6c15a51_0_16"/>
          <p:cNvSpPr/>
          <p:nvPr/>
        </p:nvSpPr>
        <p:spPr>
          <a:xfrm>
            <a:off x="5915275" y="2369050"/>
            <a:ext cx="151500" cy="35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g35d5285bd1c_1_11"/>
          <p:cNvSpPr/>
          <p:nvPr/>
        </p:nvSpPr>
        <p:spPr>
          <a:xfrm>
            <a:off x="-50" y="5028175"/>
            <a:ext cx="9144000" cy="1152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9" name="Google Shape;329;g35d5285bd1c_1_11" title="Creative Size avg. success clicks.png"/>
          <p:cNvPicPr preferRelativeResize="0"/>
          <p:nvPr/>
        </p:nvPicPr>
        <p:blipFill>
          <a:blip r:embed="rId3">
            <a:alphaModFix/>
          </a:blip>
          <a:stretch>
            <a:fillRect/>
          </a:stretch>
        </p:blipFill>
        <p:spPr>
          <a:xfrm>
            <a:off x="342100" y="210063"/>
            <a:ext cx="1874647" cy="4723375"/>
          </a:xfrm>
          <a:prstGeom prst="rect">
            <a:avLst/>
          </a:prstGeom>
          <a:noFill/>
          <a:ln cap="flat" cmpd="sng" w="19050">
            <a:solidFill>
              <a:srgbClr val="D52F30"/>
            </a:solidFill>
            <a:prstDash val="solid"/>
            <a:round/>
            <a:headEnd len="sm" w="sm" type="none"/>
            <a:tailEnd len="sm" w="sm" type="none"/>
          </a:ln>
        </p:spPr>
      </p:pic>
      <p:pic>
        <p:nvPicPr>
          <p:cNvPr id="330" name="Google Shape;330;g35d5285bd1c_1_11" title="Creative Size median success clicks.png"/>
          <p:cNvPicPr preferRelativeResize="0"/>
          <p:nvPr/>
        </p:nvPicPr>
        <p:blipFill>
          <a:blip r:embed="rId4">
            <a:alphaModFix/>
          </a:blip>
          <a:stretch>
            <a:fillRect/>
          </a:stretch>
        </p:blipFill>
        <p:spPr>
          <a:xfrm>
            <a:off x="6927147" y="210063"/>
            <a:ext cx="1903925" cy="4723374"/>
          </a:xfrm>
          <a:prstGeom prst="rect">
            <a:avLst/>
          </a:prstGeom>
          <a:noFill/>
          <a:ln cap="flat" cmpd="sng" w="19050">
            <a:solidFill>
              <a:srgbClr val="D52F30"/>
            </a:solidFill>
            <a:prstDash val="solid"/>
            <a:round/>
            <a:headEnd len="sm" w="sm" type="none"/>
            <a:tailEnd len="sm" w="sm" type="none"/>
          </a:ln>
        </p:spPr>
      </p:pic>
      <p:sp>
        <p:nvSpPr>
          <p:cNvPr id="331" name="Google Shape;331;g35d5285bd1c_1_11"/>
          <p:cNvSpPr txBox="1"/>
          <p:nvPr/>
        </p:nvSpPr>
        <p:spPr>
          <a:xfrm>
            <a:off x="2216750" y="210075"/>
            <a:ext cx="843900" cy="288300"/>
          </a:xfrm>
          <a:prstGeom prst="rect">
            <a:avLst/>
          </a:prstGeom>
          <a:solidFill>
            <a:schemeClr val="lt1"/>
          </a:solidFill>
          <a:ln cap="flat" cmpd="sng" w="19050">
            <a:solidFill>
              <a:srgbClr val="D52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D52F30"/>
                </a:solidFill>
              </a:rPr>
              <a:t>Average</a:t>
            </a:r>
            <a:endParaRPr sz="1300">
              <a:solidFill>
                <a:srgbClr val="D52F30"/>
              </a:solidFill>
            </a:endParaRPr>
          </a:p>
        </p:txBody>
      </p:sp>
      <p:sp>
        <p:nvSpPr>
          <p:cNvPr id="332" name="Google Shape;332;g35d5285bd1c_1_11"/>
          <p:cNvSpPr txBox="1"/>
          <p:nvPr/>
        </p:nvSpPr>
        <p:spPr>
          <a:xfrm>
            <a:off x="6083250" y="210075"/>
            <a:ext cx="843900" cy="288300"/>
          </a:xfrm>
          <a:prstGeom prst="rect">
            <a:avLst/>
          </a:prstGeom>
          <a:solidFill>
            <a:schemeClr val="lt1"/>
          </a:solidFill>
          <a:ln cap="flat" cmpd="sng" w="19050">
            <a:solidFill>
              <a:srgbClr val="D52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D52F30"/>
                </a:solidFill>
              </a:rPr>
              <a:t>Median</a:t>
            </a:r>
            <a:endParaRPr sz="1300">
              <a:solidFill>
                <a:srgbClr val="D52F30"/>
              </a:solidFill>
            </a:endParaRPr>
          </a:p>
        </p:txBody>
      </p:sp>
      <p:pic>
        <p:nvPicPr>
          <p:cNvPr id="333" name="Google Shape;333;g35d5285bd1c_1_11" title="Creative Size avg. success clicks (legends).png"/>
          <p:cNvPicPr preferRelativeResize="0"/>
          <p:nvPr/>
        </p:nvPicPr>
        <p:blipFill>
          <a:blip r:embed="rId5">
            <a:alphaModFix/>
          </a:blip>
          <a:stretch>
            <a:fillRect/>
          </a:stretch>
        </p:blipFill>
        <p:spPr>
          <a:xfrm>
            <a:off x="2241175" y="4586550"/>
            <a:ext cx="435600" cy="346875"/>
          </a:xfrm>
          <a:prstGeom prst="rect">
            <a:avLst/>
          </a:prstGeom>
          <a:noFill/>
          <a:ln cap="flat" cmpd="sng" w="19050">
            <a:solidFill>
              <a:srgbClr val="D52F30"/>
            </a:solidFill>
            <a:prstDash val="solid"/>
            <a:round/>
            <a:headEnd len="sm" w="sm" type="none"/>
            <a:tailEnd len="sm" w="sm" type="none"/>
          </a:ln>
        </p:spPr>
      </p:pic>
      <p:pic>
        <p:nvPicPr>
          <p:cNvPr id="334" name="Google Shape;334;g35d5285bd1c_1_11" title="Creative Size avg. success clicks (legends).png"/>
          <p:cNvPicPr preferRelativeResize="0"/>
          <p:nvPr/>
        </p:nvPicPr>
        <p:blipFill>
          <a:blip r:embed="rId5">
            <a:alphaModFix/>
          </a:blip>
          <a:stretch>
            <a:fillRect/>
          </a:stretch>
        </p:blipFill>
        <p:spPr>
          <a:xfrm>
            <a:off x="6462325" y="4586550"/>
            <a:ext cx="435600" cy="346875"/>
          </a:xfrm>
          <a:prstGeom prst="rect">
            <a:avLst/>
          </a:prstGeom>
          <a:noFill/>
          <a:ln cap="flat" cmpd="sng" w="19050">
            <a:solidFill>
              <a:srgbClr val="D52F30"/>
            </a:solidFill>
            <a:prstDash val="solid"/>
            <a:round/>
            <a:headEnd len="sm" w="sm" type="none"/>
            <a:tailEnd len="sm" w="sm" type="none"/>
          </a:ln>
        </p:spPr>
      </p:pic>
      <p:sp>
        <p:nvSpPr>
          <p:cNvPr id="335" name="Google Shape;335;g35d5285bd1c_1_11"/>
          <p:cNvSpPr txBox="1"/>
          <p:nvPr/>
        </p:nvSpPr>
        <p:spPr>
          <a:xfrm>
            <a:off x="3172438" y="498375"/>
            <a:ext cx="2799000" cy="5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Click Performance KPIs</a:t>
            </a:r>
            <a:endParaRPr b="1" sz="1800">
              <a:solidFill>
                <a:schemeClr val="dk1"/>
              </a:solidFill>
            </a:endParaRPr>
          </a:p>
        </p:txBody>
      </p:sp>
      <p:sp>
        <p:nvSpPr>
          <p:cNvPr id="336" name="Google Shape;336;g35d5285bd1c_1_11"/>
          <p:cNvSpPr txBox="1"/>
          <p:nvPr/>
        </p:nvSpPr>
        <p:spPr>
          <a:xfrm>
            <a:off x="3268050" y="2097900"/>
            <a:ext cx="2607900" cy="9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CTR and CVR are roughly </a:t>
            </a:r>
            <a:r>
              <a:rPr b="1" lang="en">
                <a:solidFill>
                  <a:schemeClr val="dk1"/>
                </a:solidFill>
                <a:highlight>
                  <a:srgbClr val="FAC409"/>
                </a:highlight>
              </a:rPr>
              <a:t>the same</a:t>
            </a:r>
            <a:r>
              <a:rPr b="1" lang="en">
                <a:solidFill>
                  <a:schemeClr val="dk1"/>
                </a:solidFill>
              </a:rPr>
              <a:t> across all creative sizes.</a:t>
            </a:r>
            <a:endParaRPr b="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g35d5285bd1c_1_1"/>
          <p:cNvSpPr/>
          <p:nvPr/>
        </p:nvSpPr>
        <p:spPr>
          <a:xfrm>
            <a:off x="-50" y="5028175"/>
            <a:ext cx="9144000" cy="1152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2" name="Google Shape;342;g35d5285bd1c_1_1" title="Creative Message and Median Clicks.png"/>
          <p:cNvPicPr preferRelativeResize="0"/>
          <p:nvPr/>
        </p:nvPicPr>
        <p:blipFill>
          <a:blip r:embed="rId3">
            <a:alphaModFix/>
          </a:blip>
          <a:stretch>
            <a:fillRect/>
          </a:stretch>
        </p:blipFill>
        <p:spPr>
          <a:xfrm>
            <a:off x="882125" y="107350"/>
            <a:ext cx="7182377" cy="2188401"/>
          </a:xfrm>
          <a:prstGeom prst="rect">
            <a:avLst/>
          </a:prstGeom>
          <a:noFill/>
          <a:ln>
            <a:noFill/>
          </a:ln>
        </p:spPr>
      </p:pic>
      <p:pic>
        <p:nvPicPr>
          <p:cNvPr id="343" name="Google Shape;343;g35d5285bd1c_1_1" title="Creative Message and Avg Clicks.png"/>
          <p:cNvPicPr preferRelativeResize="0"/>
          <p:nvPr/>
        </p:nvPicPr>
        <p:blipFill>
          <a:blip r:embed="rId4">
            <a:alphaModFix/>
          </a:blip>
          <a:stretch>
            <a:fillRect/>
          </a:stretch>
        </p:blipFill>
        <p:spPr>
          <a:xfrm>
            <a:off x="882125" y="2886800"/>
            <a:ext cx="6788977" cy="2081774"/>
          </a:xfrm>
          <a:prstGeom prst="rect">
            <a:avLst/>
          </a:prstGeom>
          <a:noFill/>
          <a:ln>
            <a:noFill/>
          </a:ln>
        </p:spPr>
      </p:pic>
      <p:cxnSp>
        <p:nvCxnSpPr>
          <p:cNvPr id="344" name="Google Shape;344;g35d5285bd1c_1_1"/>
          <p:cNvCxnSpPr/>
          <p:nvPr/>
        </p:nvCxnSpPr>
        <p:spPr>
          <a:xfrm>
            <a:off x="757125" y="2571750"/>
            <a:ext cx="7473600" cy="0"/>
          </a:xfrm>
          <a:prstGeom prst="straightConnector1">
            <a:avLst/>
          </a:prstGeom>
          <a:noFill/>
          <a:ln cap="flat" cmpd="sng" w="9525">
            <a:solidFill>
              <a:srgbClr val="595959"/>
            </a:solidFill>
            <a:prstDash val="solid"/>
            <a:round/>
            <a:headEnd len="med" w="med" type="none"/>
            <a:tailEnd len="med" w="med" type="none"/>
          </a:ln>
        </p:spPr>
      </p:cxnSp>
      <p:sp>
        <p:nvSpPr>
          <p:cNvPr id="345" name="Google Shape;345;g35d5285bd1c_1_1"/>
          <p:cNvSpPr txBox="1"/>
          <p:nvPr/>
        </p:nvSpPr>
        <p:spPr>
          <a:xfrm>
            <a:off x="36650" y="752200"/>
            <a:ext cx="703500" cy="53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2"/>
                </a:solidFill>
              </a:rPr>
              <a:t>Median Clicks</a:t>
            </a:r>
            <a:endParaRPr b="1" sz="1100">
              <a:solidFill>
                <a:schemeClr val="dk2"/>
              </a:solidFill>
            </a:endParaRPr>
          </a:p>
        </p:txBody>
      </p:sp>
      <p:sp>
        <p:nvSpPr>
          <p:cNvPr id="346" name="Google Shape;346;g35d5285bd1c_1_1"/>
          <p:cNvSpPr txBox="1"/>
          <p:nvPr/>
        </p:nvSpPr>
        <p:spPr>
          <a:xfrm>
            <a:off x="19550" y="3531325"/>
            <a:ext cx="737700" cy="53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2"/>
                </a:solidFill>
              </a:rPr>
              <a:t>Average </a:t>
            </a:r>
            <a:r>
              <a:rPr b="1" lang="en" sz="1100">
                <a:solidFill>
                  <a:schemeClr val="dk2"/>
                </a:solidFill>
              </a:rPr>
              <a:t>Clicks</a:t>
            </a:r>
            <a:endParaRPr b="1" sz="1100">
              <a:solidFill>
                <a:schemeClr val="dk2"/>
              </a:solidFill>
            </a:endParaRPr>
          </a:p>
        </p:txBody>
      </p:sp>
      <p:sp>
        <p:nvSpPr>
          <p:cNvPr id="347" name="Google Shape;347;g35d5285bd1c_1_1"/>
          <p:cNvSpPr txBox="1"/>
          <p:nvPr/>
        </p:nvSpPr>
        <p:spPr>
          <a:xfrm>
            <a:off x="2818425" y="2398350"/>
            <a:ext cx="3351000" cy="34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Creative Message that attracts the most Clicks</a:t>
            </a:r>
            <a:endParaRPr b="1" sz="1800">
              <a:solidFill>
                <a:schemeClr val="dk1"/>
              </a:solidFill>
            </a:endParaRPr>
          </a:p>
        </p:txBody>
      </p:sp>
      <p:sp>
        <p:nvSpPr>
          <p:cNvPr id="348" name="Google Shape;348;g35d5285bd1c_1_1"/>
          <p:cNvSpPr/>
          <p:nvPr/>
        </p:nvSpPr>
        <p:spPr>
          <a:xfrm>
            <a:off x="815725" y="102575"/>
            <a:ext cx="7322100" cy="571500"/>
          </a:xfrm>
          <a:prstGeom prst="rect">
            <a:avLst/>
          </a:prstGeom>
          <a:noFill/>
          <a:ln cap="flat" cmpd="sng" w="19050">
            <a:solidFill>
              <a:srgbClr val="4584FA"/>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g35d5285bd1c_1_1"/>
          <p:cNvSpPr/>
          <p:nvPr/>
        </p:nvSpPr>
        <p:spPr>
          <a:xfrm>
            <a:off x="740150" y="2852488"/>
            <a:ext cx="7322100" cy="571500"/>
          </a:xfrm>
          <a:prstGeom prst="rect">
            <a:avLst/>
          </a:prstGeom>
          <a:noFill/>
          <a:ln cap="flat" cmpd="sng" w="19050">
            <a:solidFill>
              <a:srgbClr val="4584FA"/>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g35d5285bd1c_1_1"/>
          <p:cNvSpPr/>
          <p:nvPr/>
        </p:nvSpPr>
        <p:spPr>
          <a:xfrm>
            <a:off x="740150" y="3909625"/>
            <a:ext cx="5981100" cy="537300"/>
          </a:xfrm>
          <a:prstGeom prst="rect">
            <a:avLst/>
          </a:prstGeom>
          <a:noFill/>
          <a:ln cap="flat" cmpd="sng" w="19050">
            <a:solidFill>
              <a:srgbClr val="14824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g35d5285bd1c_1_1"/>
          <p:cNvSpPr/>
          <p:nvPr/>
        </p:nvSpPr>
        <p:spPr>
          <a:xfrm>
            <a:off x="757250" y="1204525"/>
            <a:ext cx="5981100" cy="537300"/>
          </a:xfrm>
          <a:prstGeom prst="rect">
            <a:avLst/>
          </a:prstGeom>
          <a:noFill/>
          <a:ln cap="flat" cmpd="sng" w="19050">
            <a:solidFill>
              <a:srgbClr val="14824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
        <p:nvSpPr>
          <p:cNvPr id="356" name="Google Shape;356;g35ea8b644c0_0_7"/>
          <p:cNvSpPr txBox="1"/>
          <p:nvPr>
            <p:ph type="title"/>
          </p:nvPr>
        </p:nvSpPr>
        <p:spPr>
          <a:xfrm>
            <a:off x="311700" y="542700"/>
            <a:ext cx="8520600" cy="52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020"/>
              <a:t>Viewable Impression Performance</a:t>
            </a:r>
            <a:endParaRPr b="1" sz="2020">
              <a:highlight>
                <a:srgbClr val="FAC409"/>
              </a:highlight>
            </a:endParaRPr>
          </a:p>
        </p:txBody>
      </p:sp>
      <p:sp>
        <p:nvSpPr>
          <p:cNvPr id="357" name="Google Shape;357;g35ea8b644c0_0_7"/>
          <p:cNvSpPr/>
          <p:nvPr/>
        </p:nvSpPr>
        <p:spPr>
          <a:xfrm>
            <a:off x="-50" y="5028175"/>
            <a:ext cx="9144000" cy="1152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8" name="Google Shape;358;g35ea8b644c0_0_7" title="Creative Size viewable impression.png"/>
          <p:cNvPicPr preferRelativeResize="0"/>
          <p:nvPr/>
        </p:nvPicPr>
        <p:blipFill>
          <a:blip r:embed="rId3">
            <a:alphaModFix/>
          </a:blip>
          <a:stretch>
            <a:fillRect/>
          </a:stretch>
        </p:blipFill>
        <p:spPr>
          <a:xfrm>
            <a:off x="0" y="1605250"/>
            <a:ext cx="9143997" cy="2696783"/>
          </a:xfrm>
          <a:prstGeom prst="rect">
            <a:avLst/>
          </a:prstGeom>
          <a:noFill/>
          <a:ln>
            <a:noFill/>
          </a:ln>
        </p:spPr>
      </p:pic>
      <p:sp>
        <p:nvSpPr>
          <p:cNvPr id="359" name="Google Shape;359;g35ea8b644c0_0_7"/>
          <p:cNvSpPr/>
          <p:nvPr/>
        </p:nvSpPr>
        <p:spPr>
          <a:xfrm>
            <a:off x="18600" y="1567950"/>
            <a:ext cx="391800" cy="16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g35ea8b644c0_0_7"/>
          <p:cNvSpPr/>
          <p:nvPr/>
        </p:nvSpPr>
        <p:spPr>
          <a:xfrm>
            <a:off x="18600" y="3404575"/>
            <a:ext cx="9081600" cy="849900"/>
          </a:xfrm>
          <a:prstGeom prst="rect">
            <a:avLst/>
          </a:prstGeom>
          <a:noFill/>
          <a:ln cap="flat" cmpd="sng" w="9525">
            <a:solidFill>
              <a:srgbClr val="D52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7"/>
          <p:cNvSpPr txBox="1"/>
          <p:nvPr>
            <p:ph type="title"/>
          </p:nvPr>
        </p:nvSpPr>
        <p:spPr>
          <a:xfrm>
            <a:off x="311700" y="2285400"/>
            <a:ext cx="8520600" cy="572700"/>
          </a:xfrm>
          <a:prstGeom prst="rect">
            <a:avLst/>
          </a:prstGeom>
          <a:solidFill>
            <a:srgbClr val="D52F30"/>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400">
                <a:solidFill>
                  <a:schemeClr val="lt1"/>
                </a:solidFill>
              </a:rPr>
              <a:t>Conclusion</a:t>
            </a:r>
            <a:endParaRPr b="1" sz="3400">
              <a:solidFill>
                <a:schemeClr val="lt1"/>
              </a:solidFill>
            </a:endParaRPr>
          </a:p>
        </p:txBody>
      </p:sp>
      <p:pic>
        <p:nvPicPr>
          <p:cNvPr id="366" name="Google Shape;366;p27"/>
          <p:cNvPicPr preferRelativeResize="0"/>
          <p:nvPr/>
        </p:nvPicPr>
        <p:blipFill>
          <a:blip r:embed="rId3">
            <a:alphaModFix/>
          </a:blip>
          <a:stretch>
            <a:fillRect/>
          </a:stretch>
        </p:blipFill>
        <p:spPr>
          <a:xfrm>
            <a:off x="8062942" y="4568878"/>
            <a:ext cx="991309" cy="4592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35ea8b644c0_0_0"/>
          <p:cNvSpPr txBox="1"/>
          <p:nvPr>
            <p:ph type="title"/>
          </p:nvPr>
        </p:nvSpPr>
        <p:spPr>
          <a:xfrm>
            <a:off x="311700" y="445025"/>
            <a:ext cx="8520600" cy="572700"/>
          </a:xfrm>
          <a:prstGeom prst="rect">
            <a:avLst/>
          </a:prstGeom>
          <a:solidFill>
            <a:srgbClr val="D52F3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
                <a:solidFill>
                  <a:schemeClr val="lt1"/>
                </a:solidFill>
              </a:rPr>
              <a:t>Improve Campaign performance &amp; spending by:</a:t>
            </a:r>
            <a:endParaRPr b="1"/>
          </a:p>
        </p:txBody>
      </p:sp>
      <p:sp>
        <p:nvSpPr>
          <p:cNvPr id="372" name="Google Shape;372;g35ea8b644c0_0_0"/>
          <p:cNvSpPr/>
          <p:nvPr/>
        </p:nvSpPr>
        <p:spPr>
          <a:xfrm>
            <a:off x="-50" y="5028175"/>
            <a:ext cx="9144000" cy="1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35ea8b644c0_0_0"/>
          <p:cNvSpPr txBox="1"/>
          <p:nvPr>
            <p:ph idx="1" type="body"/>
          </p:nvPr>
        </p:nvSpPr>
        <p:spPr>
          <a:xfrm>
            <a:off x="311650" y="1314752"/>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Divest</a:t>
            </a:r>
            <a:r>
              <a:rPr lang="en">
                <a:solidFill>
                  <a:schemeClr val="dk1"/>
                </a:solidFill>
              </a:rPr>
              <a:t> from campaigns targeting small audience segments  </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Reduce spending over 300x50 ad size. The performance is not worth the overall costs.</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320x50 creative sizing is doing amazingly well on smartphone while staying low on cost overall. We recommend testing it on PC, so the ads will be less intrusive and offer a better user experience.</a:t>
            </a:r>
            <a:endParaRPr>
              <a:solidFill>
                <a:schemeClr val="dk1"/>
              </a:solidFill>
            </a:endParaRPr>
          </a:p>
          <a:p>
            <a:pPr indent="-342900" lvl="0" marL="457200" rtl="0" algn="l">
              <a:lnSpc>
                <a:spcPct val="115000"/>
              </a:lnSpc>
              <a:spcBef>
                <a:spcPts val="1000"/>
              </a:spcBef>
              <a:spcAft>
                <a:spcPts val="1000"/>
              </a:spcAft>
              <a:buClr>
                <a:schemeClr val="dk1"/>
              </a:buClr>
              <a:buSzPts val="1800"/>
              <a:buChar char="●"/>
            </a:pPr>
            <a:r>
              <a:rPr lang="en">
                <a:solidFill>
                  <a:schemeClr val="dk1"/>
                </a:solidFill>
              </a:rPr>
              <a:t>Further investigate if creative sizing and </a:t>
            </a:r>
            <a:r>
              <a:rPr lang="en">
                <a:solidFill>
                  <a:schemeClr val="dk1"/>
                </a:solidFill>
              </a:rPr>
              <a:t>messaging</a:t>
            </a:r>
            <a:r>
              <a:rPr lang="en">
                <a:solidFill>
                  <a:schemeClr val="dk1"/>
                </a:solidFill>
              </a:rPr>
              <a:t> explains region differences in viewability. </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9"/>
          <p:cNvSpPr txBox="1"/>
          <p:nvPr>
            <p:ph type="title"/>
          </p:nvPr>
        </p:nvSpPr>
        <p:spPr>
          <a:xfrm>
            <a:off x="311700" y="2285400"/>
            <a:ext cx="8520600" cy="1164000"/>
          </a:xfrm>
          <a:prstGeom prst="rect">
            <a:avLst/>
          </a:prstGeom>
          <a:solidFill>
            <a:srgbClr val="D52F3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b="1" lang="en" sz="3400">
                <a:solidFill>
                  <a:schemeClr val="lt1"/>
                </a:solidFill>
              </a:rPr>
              <a:t>Thank you! </a:t>
            </a:r>
            <a:br>
              <a:rPr b="1" lang="en" sz="3400">
                <a:solidFill>
                  <a:schemeClr val="lt1"/>
                </a:solidFill>
              </a:rPr>
            </a:br>
            <a:r>
              <a:rPr b="1" lang="en" sz="3400">
                <a:solidFill>
                  <a:schemeClr val="lt1"/>
                </a:solidFill>
              </a:rPr>
              <a:t>Any Questions?</a:t>
            </a:r>
            <a:endParaRPr b="1" sz="3400">
              <a:solidFill>
                <a:schemeClr val="lt1"/>
              </a:solidFill>
            </a:endParaRPr>
          </a:p>
        </p:txBody>
      </p:sp>
      <p:pic>
        <p:nvPicPr>
          <p:cNvPr id="379" name="Google Shape;379;p29"/>
          <p:cNvPicPr preferRelativeResize="0"/>
          <p:nvPr/>
        </p:nvPicPr>
        <p:blipFill>
          <a:blip r:embed="rId3">
            <a:alphaModFix/>
          </a:blip>
          <a:stretch>
            <a:fillRect/>
          </a:stretch>
        </p:blipFill>
        <p:spPr>
          <a:xfrm>
            <a:off x="8062942" y="4568878"/>
            <a:ext cx="991309" cy="459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311700" y="734175"/>
            <a:ext cx="8520600" cy="572700"/>
          </a:xfrm>
          <a:prstGeom prst="rect">
            <a:avLst/>
          </a:prstGeom>
          <a:solidFill>
            <a:srgbClr val="D52F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a:solidFill>
                  <a:schemeClr val="lt1"/>
                </a:solidFill>
              </a:rPr>
              <a:t>Introduction</a:t>
            </a:r>
            <a:endParaRPr b="1" sz="3420"/>
          </a:p>
        </p:txBody>
      </p:sp>
      <p:pic>
        <p:nvPicPr>
          <p:cNvPr id="93" name="Google Shape;93;p2"/>
          <p:cNvPicPr preferRelativeResize="0"/>
          <p:nvPr/>
        </p:nvPicPr>
        <p:blipFill>
          <a:blip r:embed="rId3">
            <a:alphaModFix/>
          </a:blip>
          <a:stretch>
            <a:fillRect/>
          </a:stretch>
        </p:blipFill>
        <p:spPr>
          <a:xfrm>
            <a:off x="96900" y="67375"/>
            <a:ext cx="1018001" cy="471676"/>
          </a:xfrm>
          <a:prstGeom prst="rect">
            <a:avLst/>
          </a:prstGeom>
          <a:noFill/>
          <a:ln>
            <a:noFill/>
          </a:ln>
        </p:spPr>
      </p:pic>
      <p:sp>
        <p:nvSpPr>
          <p:cNvPr id="94" name="Google Shape;94;p2"/>
          <p:cNvSpPr txBox="1"/>
          <p:nvPr/>
        </p:nvSpPr>
        <p:spPr>
          <a:xfrm>
            <a:off x="637250" y="1586475"/>
            <a:ext cx="81162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Founded in 2025</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B2B Marketing Agency that </a:t>
            </a:r>
            <a:r>
              <a:rPr lang="en" sz="1800">
                <a:solidFill>
                  <a:schemeClr val="dk1"/>
                </a:solidFill>
              </a:rPr>
              <a:t>helps other marketing agencies enhance online visibility.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We leverage data-driven analysis to develop tailored solutions and strategies that drive profitability.</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6"/>
          <p:cNvSpPr txBox="1"/>
          <p:nvPr>
            <p:ph type="title"/>
          </p:nvPr>
        </p:nvSpPr>
        <p:spPr>
          <a:xfrm>
            <a:off x="311700" y="445025"/>
            <a:ext cx="8520600" cy="572700"/>
          </a:xfrm>
          <a:prstGeom prst="rect">
            <a:avLst/>
          </a:prstGeom>
          <a:solidFill>
            <a:srgbClr val="D52F30"/>
          </a:solid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Context &amp; Goals</a:t>
            </a:r>
            <a:endParaRPr b="1"/>
          </a:p>
        </p:txBody>
      </p:sp>
      <p:sp>
        <p:nvSpPr>
          <p:cNvPr id="100" name="Google Shape;100;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88855"/>
              <a:buNone/>
            </a:pPr>
            <a:r>
              <a:rPr lang="en" sz="2025">
                <a:solidFill>
                  <a:schemeClr val="dk1"/>
                </a:solidFill>
              </a:rPr>
              <a:t>Our client, a telecommunications company, needs our expertise to analyze their ad campaign data to maximize their future spatial, creative, and </a:t>
            </a:r>
            <a:r>
              <a:rPr lang="en" sz="2025">
                <a:solidFill>
                  <a:schemeClr val="dk1"/>
                </a:solidFill>
              </a:rPr>
              <a:t>audience adve</a:t>
            </a:r>
            <a:r>
              <a:rPr lang="en" sz="2025">
                <a:solidFill>
                  <a:schemeClr val="dk1"/>
                </a:solidFill>
              </a:rPr>
              <a:t>rtising strategies.</a:t>
            </a:r>
            <a:endParaRPr sz="2025">
              <a:solidFill>
                <a:schemeClr val="dk1"/>
              </a:solidFill>
            </a:endParaRPr>
          </a:p>
          <a:p>
            <a:pPr indent="0" lvl="0" marL="0" rtl="0" algn="l">
              <a:lnSpc>
                <a:spcPct val="115000"/>
              </a:lnSpc>
              <a:spcBef>
                <a:spcPts val="1200"/>
              </a:spcBef>
              <a:spcAft>
                <a:spcPts val="0"/>
              </a:spcAft>
              <a:buSzPct val="100000"/>
              <a:buNone/>
            </a:pPr>
            <a:r>
              <a:t/>
            </a:r>
            <a:endParaRPr>
              <a:solidFill>
                <a:schemeClr val="dk1"/>
              </a:solidFill>
            </a:endParaRPr>
          </a:p>
          <a:p>
            <a:pPr indent="0" lvl="0" marL="0" rtl="0" algn="l">
              <a:lnSpc>
                <a:spcPct val="115000"/>
              </a:lnSpc>
              <a:spcBef>
                <a:spcPts val="1200"/>
              </a:spcBef>
              <a:spcAft>
                <a:spcPts val="0"/>
              </a:spcAft>
              <a:buSzPct val="100000"/>
              <a:buNone/>
            </a:pPr>
            <a:r>
              <a:rPr lang="en">
                <a:solidFill>
                  <a:schemeClr val="dk1"/>
                </a:solidFill>
              </a:rPr>
              <a:t>The clients goals are to:</a:t>
            </a:r>
            <a:endParaRPr>
              <a:solidFill>
                <a:schemeClr val="dk1"/>
              </a:solidFill>
            </a:endParaRPr>
          </a:p>
          <a:p>
            <a:pPr indent="-334327" lvl="0" marL="914400" rtl="0" algn="l">
              <a:lnSpc>
                <a:spcPct val="115000"/>
              </a:lnSpc>
              <a:spcBef>
                <a:spcPts val="1200"/>
              </a:spcBef>
              <a:spcAft>
                <a:spcPts val="0"/>
              </a:spcAft>
              <a:buClr>
                <a:schemeClr val="dk1"/>
              </a:buClr>
              <a:buSzPct val="100000"/>
              <a:buChar char="●"/>
            </a:pPr>
            <a:r>
              <a:rPr lang="en">
                <a:solidFill>
                  <a:schemeClr val="dk1"/>
                </a:solidFill>
              </a:rPr>
              <a:t>Decrease Cost-Per-Acquisition (CPA) to $250 for Audiences</a:t>
            </a:r>
            <a:endParaRPr>
              <a:solidFill>
                <a:schemeClr val="dk1"/>
              </a:solidFill>
            </a:endParaRPr>
          </a:p>
          <a:p>
            <a:pPr indent="-334327" lvl="0" marL="914400" rtl="0" algn="l">
              <a:lnSpc>
                <a:spcPct val="115000"/>
              </a:lnSpc>
              <a:spcBef>
                <a:spcPts val="0"/>
              </a:spcBef>
              <a:spcAft>
                <a:spcPts val="0"/>
              </a:spcAft>
              <a:buClr>
                <a:schemeClr val="dk1"/>
              </a:buClr>
              <a:buSzPct val="100000"/>
              <a:buChar char="●"/>
            </a:pPr>
            <a:r>
              <a:rPr lang="en">
                <a:solidFill>
                  <a:schemeClr val="dk1"/>
                </a:solidFill>
              </a:rPr>
              <a:t>Decrease CPA to $350 for Desktop conversion</a:t>
            </a:r>
            <a:endParaRPr>
              <a:solidFill>
                <a:schemeClr val="dk1"/>
              </a:solidFill>
            </a:endParaRPr>
          </a:p>
          <a:p>
            <a:pPr indent="-334327" lvl="0" marL="914400" rtl="0" algn="l">
              <a:lnSpc>
                <a:spcPct val="115000"/>
              </a:lnSpc>
              <a:spcBef>
                <a:spcPts val="0"/>
              </a:spcBef>
              <a:spcAft>
                <a:spcPts val="0"/>
              </a:spcAft>
              <a:buClr>
                <a:schemeClr val="dk1"/>
              </a:buClr>
              <a:buSzPct val="100000"/>
              <a:buChar char="●"/>
            </a:pPr>
            <a:r>
              <a:rPr lang="en">
                <a:solidFill>
                  <a:schemeClr val="dk1"/>
                </a:solidFill>
              </a:rPr>
              <a:t>Decrease CPA to $400 for Smartphone conversion</a:t>
            </a:r>
            <a:endParaRPr>
              <a:solidFill>
                <a:schemeClr val="dk1"/>
              </a:solidFill>
            </a:endParaRPr>
          </a:p>
          <a:p>
            <a:pPr indent="-334327" lvl="0" marL="914400" rtl="0" algn="l">
              <a:lnSpc>
                <a:spcPct val="115000"/>
              </a:lnSpc>
              <a:spcBef>
                <a:spcPts val="0"/>
              </a:spcBef>
              <a:spcAft>
                <a:spcPts val="0"/>
              </a:spcAft>
              <a:buClr>
                <a:schemeClr val="dk1"/>
              </a:buClr>
              <a:buSzPct val="100000"/>
              <a:buChar char="●"/>
            </a:pPr>
            <a:r>
              <a:rPr lang="en">
                <a:solidFill>
                  <a:schemeClr val="dk1"/>
                </a:solidFill>
              </a:rPr>
              <a:t>Increase Viewability to 60%</a:t>
            </a:r>
            <a:endParaRPr>
              <a:solidFill>
                <a:schemeClr val="dk1"/>
              </a:solidFill>
            </a:endParaRPr>
          </a:p>
          <a:p>
            <a:pPr indent="0" lvl="0" marL="0" rtl="0" algn="l">
              <a:lnSpc>
                <a:spcPct val="115000"/>
              </a:lnSpc>
              <a:spcBef>
                <a:spcPts val="1200"/>
              </a:spcBef>
              <a:spcAft>
                <a:spcPts val="1200"/>
              </a:spcAft>
              <a:buSzPct val="100000"/>
              <a:buNone/>
            </a:pPr>
            <a:r>
              <a:t/>
            </a:r>
            <a:endParaRPr>
              <a:solidFill>
                <a:schemeClr val="dk1"/>
              </a:solidFill>
            </a:endParaRPr>
          </a:p>
        </p:txBody>
      </p:sp>
      <p:sp>
        <p:nvSpPr>
          <p:cNvPr id="101" name="Google Shape;101;p6"/>
          <p:cNvSpPr/>
          <p:nvPr/>
        </p:nvSpPr>
        <p:spPr>
          <a:xfrm>
            <a:off x="-50" y="5028175"/>
            <a:ext cx="9144000" cy="1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6"/>
          <p:cNvPicPr preferRelativeResize="0"/>
          <p:nvPr/>
        </p:nvPicPr>
        <p:blipFill>
          <a:blip r:embed="rId4">
            <a:alphaModFix/>
          </a:blip>
          <a:stretch>
            <a:fillRect/>
          </a:stretch>
        </p:blipFill>
        <p:spPr>
          <a:xfrm>
            <a:off x="8062942" y="4568878"/>
            <a:ext cx="991309" cy="459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8"/>
          <p:cNvSpPr txBox="1"/>
          <p:nvPr>
            <p:ph type="title"/>
          </p:nvPr>
        </p:nvSpPr>
        <p:spPr>
          <a:xfrm>
            <a:off x="503850" y="256200"/>
            <a:ext cx="8520600" cy="572700"/>
          </a:xfrm>
          <a:prstGeom prst="rect">
            <a:avLst/>
          </a:prstGeom>
          <a:solidFill>
            <a:srgbClr val="D52F30"/>
          </a:solid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Terminology &amp; KPIs </a:t>
            </a:r>
            <a:endParaRPr b="1"/>
          </a:p>
        </p:txBody>
      </p:sp>
      <p:graphicFrame>
        <p:nvGraphicFramePr>
          <p:cNvPr id="108" name="Google Shape;108;p8"/>
          <p:cNvGraphicFramePr/>
          <p:nvPr/>
        </p:nvGraphicFramePr>
        <p:xfrm>
          <a:off x="614213" y="1077500"/>
          <a:ext cx="3000000" cy="3000000"/>
        </p:xfrm>
        <a:graphic>
          <a:graphicData uri="http://schemas.openxmlformats.org/drawingml/2006/table">
            <a:tbl>
              <a:tblPr>
                <a:noFill/>
                <a:tableStyleId>{B0AAE170-BF05-4AF0-8A39-37C101721235}</a:tableStyleId>
              </a:tblPr>
              <a:tblGrid>
                <a:gridCol w="1892425"/>
                <a:gridCol w="3735775"/>
                <a:gridCol w="2671650"/>
              </a:tblGrid>
              <a:tr h="464600">
                <a:tc>
                  <a:txBody>
                    <a:bodyPr/>
                    <a:lstStyle/>
                    <a:p>
                      <a:pPr indent="0" lvl="0" marL="0" marR="0" rtl="0" algn="l">
                        <a:lnSpc>
                          <a:spcPct val="100000"/>
                        </a:lnSpc>
                        <a:spcBef>
                          <a:spcPts val="0"/>
                        </a:spcBef>
                        <a:spcAft>
                          <a:spcPts val="0"/>
                        </a:spcAft>
                        <a:buClr>
                          <a:srgbClr val="000000"/>
                        </a:buClr>
                        <a:buSzPts val="1100"/>
                        <a:buFont typeface="Arial"/>
                        <a:buNone/>
                      </a:pPr>
                      <a:r>
                        <a:rPr b="1" lang="en" sz="1300" u="none" cap="none" strike="noStrike"/>
                        <a:t>Cost-Per-Acquisition (CPA)</a:t>
                      </a:r>
                      <a:endParaRPr b="1"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 sz="1300" u="none" cap="none" strike="noStrike"/>
                        <a:t>How much money you spend to get one new customer to buy something from an ad.</a:t>
                      </a:r>
                      <a:endParaRPr sz="1300" u="none" cap="none" strike="noStrike"/>
                    </a:p>
                  </a:txBody>
                  <a:tcPr marT="91425" marB="91425" marR="91425" marL="91425"/>
                </a:tc>
                <a:tc>
                  <a:txBody>
                    <a:bodyPr/>
                    <a:lstStyle/>
                    <a:p>
                      <a:pPr indent="0" lvl="0" marL="0" marR="0" rtl="0" algn="l">
                        <a:lnSpc>
                          <a:spcPct val="100000"/>
                        </a:lnSpc>
                        <a:spcBef>
                          <a:spcPts val="0"/>
                        </a:spcBef>
                        <a:spcAft>
                          <a:spcPts val="0"/>
                        </a:spcAft>
                        <a:buNone/>
                      </a:pPr>
                      <a:r>
                        <a:rPr b="1" lang="en" sz="1300"/>
                        <a:t>LOWER</a:t>
                      </a:r>
                      <a:r>
                        <a:rPr lang="en" sz="1300"/>
                        <a:t> is better</a:t>
                      </a:r>
                      <a:endParaRPr sz="1300" u="none" cap="none" strike="noStrike"/>
                    </a:p>
                  </a:txBody>
                  <a:tcPr marT="91425" marB="91425" marR="91425" marL="91425"/>
                </a:tc>
              </a:tr>
              <a:tr h="314250">
                <a:tc>
                  <a:txBody>
                    <a:bodyPr/>
                    <a:lstStyle/>
                    <a:p>
                      <a:pPr indent="0" lvl="0" marL="0" marR="0" rtl="0" algn="l">
                        <a:lnSpc>
                          <a:spcPct val="100000"/>
                        </a:lnSpc>
                        <a:spcBef>
                          <a:spcPts val="0"/>
                        </a:spcBef>
                        <a:spcAft>
                          <a:spcPts val="0"/>
                        </a:spcAft>
                        <a:buClr>
                          <a:srgbClr val="000000"/>
                        </a:buClr>
                        <a:buSzPts val="1100"/>
                        <a:buFont typeface="Arial"/>
                        <a:buNone/>
                      </a:pPr>
                      <a:r>
                        <a:rPr b="1" lang="en" sz="1300" u="none" cap="none" strike="noStrike"/>
                        <a:t>Cost-Per-Mille (CPM)</a:t>
                      </a:r>
                      <a:endParaRPr b="1"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 sz="1300" u="none" cap="none" strike="noStrike"/>
                        <a:t>How much money you pay </a:t>
                      </a:r>
                      <a:r>
                        <a:rPr lang="en" sz="1300" u="none" cap="none" strike="noStrike"/>
                        <a:t>to show an ad</a:t>
                      </a:r>
                      <a:r>
                        <a:rPr lang="en" sz="1300"/>
                        <a:t> </a:t>
                      </a:r>
                      <a:r>
                        <a:rPr lang="en" sz="1300" u="none" cap="none" strike="noStrike"/>
                        <a:t>to </a:t>
                      </a:r>
                      <a:r>
                        <a:rPr lang="en" sz="1300" u="none" cap="none" strike="noStrike"/>
                        <a:t>1,000 people.</a:t>
                      </a:r>
                      <a:endParaRPr sz="1300" u="none" cap="none" strike="noStrike"/>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300">
                          <a:solidFill>
                            <a:schemeClr val="dk1"/>
                          </a:solidFill>
                        </a:rPr>
                        <a:t>LOWER</a:t>
                      </a:r>
                      <a:r>
                        <a:rPr lang="en" sz="1300">
                          <a:solidFill>
                            <a:schemeClr val="dk1"/>
                          </a:solidFill>
                        </a:rPr>
                        <a:t> is better</a:t>
                      </a:r>
                      <a:endParaRPr sz="1300" u="none" cap="none" strike="noStrike"/>
                    </a:p>
                  </a:txBody>
                  <a:tcPr marT="91425" marB="91425" marR="91425" marL="91425"/>
                </a:tc>
              </a:tr>
              <a:tr h="800825">
                <a:tc>
                  <a:txBody>
                    <a:bodyPr/>
                    <a:lstStyle/>
                    <a:p>
                      <a:pPr indent="0" lvl="0" marL="0" marR="0" rtl="0" algn="l">
                        <a:lnSpc>
                          <a:spcPct val="100000"/>
                        </a:lnSpc>
                        <a:spcBef>
                          <a:spcPts val="0"/>
                        </a:spcBef>
                        <a:spcAft>
                          <a:spcPts val="0"/>
                        </a:spcAft>
                        <a:buNone/>
                      </a:pPr>
                      <a:r>
                        <a:rPr b="1" lang="en" sz="1300"/>
                        <a:t>Cost-Per-Viewable-Mille (vCPM)</a:t>
                      </a:r>
                      <a:endParaRPr b="1" sz="13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300"/>
                        <a:t>How much money you pay to show an ad that had a reasonable chance of being seen by 1,000 people.</a:t>
                      </a:r>
                      <a:endParaRPr sz="1300" u="none" cap="none" strike="noStrike"/>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300">
                          <a:solidFill>
                            <a:schemeClr val="dk1"/>
                          </a:solidFill>
                        </a:rPr>
                        <a:t>LOWER </a:t>
                      </a:r>
                      <a:r>
                        <a:rPr lang="en" sz="1300">
                          <a:solidFill>
                            <a:schemeClr val="dk1"/>
                          </a:solidFill>
                        </a:rPr>
                        <a:t>is better</a:t>
                      </a:r>
                      <a:endParaRPr sz="1300"/>
                    </a:p>
                  </a:txBody>
                  <a:tcPr marT="91425" marB="91425" marR="91425" marL="91425"/>
                </a:tc>
              </a:tr>
              <a:tr h="314250">
                <a:tc>
                  <a:txBody>
                    <a:bodyPr/>
                    <a:lstStyle/>
                    <a:p>
                      <a:pPr indent="0" lvl="0" marL="0" marR="0" rtl="0" algn="l">
                        <a:lnSpc>
                          <a:spcPct val="100000"/>
                        </a:lnSpc>
                        <a:spcBef>
                          <a:spcPts val="0"/>
                        </a:spcBef>
                        <a:spcAft>
                          <a:spcPts val="0"/>
                        </a:spcAft>
                        <a:buClr>
                          <a:srgbClr val="000000"/>
                        </a:buClr>
                        <a:buSzPts val="1100"/>
                        <a:buFont typeface="Arial"/>
                        <a:buNone/>
                      </a:pPr>
                      <a:r>
                        <a:rPr b="1" lang="en" sz="1300" u="none" cap="none" strike="noStrike"/>
                        <a:t>Cost-Per-Click (CPC)</a:t>
                      </a:r>
                      <a:endParaRPr b="1"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 sz="1300" u="none" cap="none" strike="noStrike"/>
                        <a:t>How much you pay every time someone clicks on your ad.</a:t>
                      </a:r>
                      <a:endParaRPr sz="1300" u="none" cap="none" strike="noStrike"/>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300">
                          <a:solidFill>
                            <a:schemeClr val="dk1"/>
                          </a:solidFill>
                        </a:rPr>
                        <a:t>LOWER</a:t>
                      </a:r>
                      <a:r>
                        <a:rPr lang="en" sz="1300">
                          <a:solidFill>
                            <a:schemeClr val="dk1"/>
                          </a:solidFill>
                        </a:rPr>
                        <a:t> is better</a:t>
                      </a:r>
                      <a:endParaRPr sz="1300" u="none" cap="none" strike="noStrike"/>
                    </a:p>
                  </a:txBody>
                  <a:tcPr marT="91425" marB="91425" marR="91425" marL="91425"/>
                </a:tc>
              </a:tr>
              <a:tr h="401725">
                <a:tc>
                  <a:txBody>
                    <a:bodyPr/>
                    <a:lstStyle/>
                    <a:p>
                      <a:pPr indent="0" lvl="0" marL="0" marR="0" rtl="0" algn="l">
                        <a:lnSpc>
                          <a:spcPct val="100000"/>
                        </a:lnSpc>
                        <a:spcBef>
                          <a:spcPts val="0"/>
                        </a:spcBef>
                        <a:spcAft>
                          <a:spcPts val="0"/>
                        </a:spcAft>
                        <a:buClr>
                          <a:srgbClr val="000000"/>
                        </a:buClr>
                        <a:buSzPts val="1100"/>
                        <a:buFont typeface="Arial"/>
                        <a:buNone/>
                      </a:pPr>
                      <a:r>
                        <a:rPr b="1" lang="en" sz="1300" u="none" cap="none" strike="noStrike"/>
                        <a:t>Click-Through-Rate (CTR)</a:t>
                      </a:r>
                      <a:endParaRPr b="1"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 sz="1300" u="none" cap="none" strike="noStrike"/>
                        <a:t>The percentage of people who see your ad and then click on it.</a:t>
                      </a:r>
                      <a:endParaRPr sz="1300" u="none" cap="none" strike="noStrike"/>
                    </a:p>
                  </a:txBody>
                  <a:tcPr marT="91425" marB="91425" marR="91425" marL="91425"/>
                </a:tc>
                <a:tc>
                  <a:txBody>
                    <a:bodyPr/>
                    <a:lstStyle/>
                    <a:p>
                      <a:pPr indent="0" lvl="0" marL="0" marR="0" rtl="0" algn="l">
                        <a:lnSpc>
                          <a:spcPct val="100000"/>
                        </a:lnSpc>
                        <a:spcBef>
                          <a:spcPts val="0"/>
                        </a:spcBef>
                        <a:spcAft>
                          <a:spcPts val="0"/>
                        </a:spcAft>
                        <a:buNone/>
                      </a:pPr>
                      <a:r>
                        <a:rPr b="1" lang="en" sz="1300"/>
                        <a:t>HIGHER</a:t>
                      </a:r>
                      <a:r>
                        <a:rPr lang="en" sz="1300"/>
                        <a:t> is better</a:t>
                      </a:r>
                      <a:endParaRPr sz="1300" u="none" cap="none" strike="noStrike"/>
                    </a:p>
                  </a:txBody>
                  <a:tcPr marT="91425" marB="91425" marR="91425" marL="91425"/>
                </a:tc>
              </a:tr>
              <a:tr h="464600">
                <a:tc>
                  <a:txBody>
                    <a:bodyPr/>
                    <a:lstStyle/>
                    <a:p>
                      <a:pPr indent="0" lvl="0" marL="0" marR="0" rtl="0" algn="l">
                        <a:lnSpc>
                          <a:spcPct val="100000"/>
                        </a:lnSpc>
                        <a:spcBef>
                          <a:spcPts val="0"/>
                        </a:spcBef>
                        <a:spcAft>
                          <a:spcPts val="0"/>
                        </a:spcAft>
                        <a:buClr>
                          <a:srgbClr val="000000"/>
                        </a:buClr>
                        <a:buSzPts val="1100"/>
                        <a:buFont typeface="Arial"/>
                        <a:buNone/>
                      </a:pPr>
                      <a:r>
                        <a:rPr b="1" lang="en" sz="1300" u="none" cap="none" strike="noStrike"/>
                        <a:t>Conversion Rate (CVR)</a:t>
                      </a:r>
                      <a:endParaRPr b="1"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n" sz="1300" u="none" cap="none" strike="noStrike"/>
                        <a:t>T</a:t>
                      </a:r>
                      <a:r>
                        <a:rPr lang="en" sz="1300" u="none" cap="none" strike="noStrike"/>
                        <a:t>he percentage of people who take a desired action after seeing your ad, like buying something.</a:t>
                      </a:r>
                      <a:endParaRPr sz="1300" u="none" cap="none" strike="noStrike"/>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300">
                          <a:solidFill>
                            <a:schemeClr val="dk1"/>
                          </a:solidFill>
                        </a:rPr>
                        <a:t>HIGHER</a:t>
                      </a:r>
                      <a:r>
                        <a:rPr lang="en" sz="1300">
                          <a:solidFill>
                            <a:schemeClr val="dk1"/>
                          </a:solidFill>
                        </a:rPr>
                        <a:t> is better</a:t>
                      </a:r>
                      <a:endParaRPr sz="1300" u="none" cap="none" strike="noStrike"/>
                    </a:p>
                  </a:txBody>
                  <a:tcPr marT="91425" marB="91425" marR="91425" marL="91425"/>
                </a:tc>
              </a:tr>
            </a:tbl>
          </a:graphicData>
        </a:graphic>
      </p:graphicFrame>
      <p:sp>
        <p:nvSpPr>
          <p:cNvPr id="109" name="Google Shape;109;p8"/>
          <p:cNvSpPr/>
          <p:nvPr/>
        </p:nvSpPr>
        <p:spPr>
          <a:xfrm>
            <a:off x="-50" y="5028175"/>
            <a:ext cx="9144000" cy="1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7"/>
          <p:cNvSpPr txBox="1"/>
          <p:nvPr>
            <p:ph type="title"/>
          </p:nvPr>
        </p:nvSpPr>
        <p:spPr>
          <a:xfrm>
            <a:off x="311700" y="445025"/>
            <a:ext cx="8520600" cy="572700"/>
          </a:xfrm>
          <a:prstGeom prst="rect">
            <a:avLst/>
          </a:prstGeom>
          <a:solidFill>
            <a:srgbClr val="D52F30"/>
          </a:solid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Methodology</a:t>
            </a:r>
            <a:endParaRPr b="1"/>
          </a:p>
        </p:txBody>
      </p:sp>
      <p:sp>
        <p:nvSpPr>
          <p:cNvPr id="115" name="Google Shape;115;p7"/>
          <p:cNvSpPr/>
          <p:nvPr/>
        </p:nvSpPr>
        <p:spPr>
          <a:xfrm>
            <a:off x="-50" y="5028175"/>
            <a:ext cx="9144000" cy="1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16" name="Google Shape;116;p7"/>
          <p:cNvGraphicFramePr/>
          <p:nvPr/>
        </p:nvGraphicFramePr>
        <p:xfrm>
          <a:off x="435200" y="1712625"/>
          <a:ext cx="3000000" cy="3000000"/>
        </p:xfrm>
        <a:graphic>
          <a:graphicData uri="http://schemas.openxmlformats.org/drawingml/2006/table">
            <a:tbl>
              <a:tblPr>
                <a:noFill/>
                <a:tableStyleId>{B0AAE170-BF05-4AF0-8A39-37C101721235}</a:tableStyleId>
              </a:tblPr>
              <a:tblGrid>
                <a:gridCol w="1949325"/>
                <a:gridCol w="2281900"/>
              </a:tblGrid>
              <a:tr h="100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Dataset</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sng" cap="none" strike="noStrike">
                          <a:solidFill>
                            <a:schemeClr val="hlink"/>
                          </a:solidFill>
                          <a:hlinkClick r:id="rId3"/>
                        </a:rPr>
                        <a:t>PBL Design DA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Data Cleaning</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a:t>Excel</a:t>
                      </a:r>
                      <a:endParaRPr sz="1400" u="none" cap="none" strike="noStrike"/>
                    </a:p>
                  </a:txBody>
                  <a:tcPr marT="91425" marB="91425" marR="91425" marL="91425"/>
                </a:tc>
              </a:tr>
              <a:tr h="2859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Data Visualization</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Tableau</a:t>
                      </a:r>
                      <a:endParaRPr sz="1400" u="none" cap="none" strike="noStrike"/>
                    </a:p>
                  </a:txBody>
                  <a:tcPr marT="91425" marB="91425" marR="91425" marL="91425"/>
                </a:tc>
              </a:tr>
            </a:tbl>
          </a:graphicData>
        </a:graphic>
      </p:graphicFrame>
      <p:pic>
        <p:nvPicPr>
          <p:cNvPr id="117" name="Google Shape;117;p7"/>
          <p:cNvPicPr preferRelativeResize="0"/>
          <p:nvPr/>
        </p:nvPicPr>
        <p:blipFill>
          <a:blip r:embed="rId4">
            <a:alphaModFix/>
          </a:blip>
          <a:stretch>
            <a:fillRect/>
          </a:stretch>
        </p:blipFill>
        <p:spPr>
          <a:xfrm>
            <a:off x="8062942" y="4568878"/>
            <a:ext cx="991309" cy="459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5df6c15a51_0_24"/>
          <p:cNvSpPr txBox="1"/>
          <p:nvPr>
            <p:ph type="title"/>
          </p:nvPr>
        </p:nvSpPr>
        <p:spPr>
          <a:xfrm>
            <a:off x="435800" y="500175"/>
            <a:ext cx="8520600" cy="572700"/>
          </a:xfrm>
          <a:prstGeom prst="rect">
            <a:avLst/>
          </a:prstGeom>
          <a:solidFill>
            <a:srgbClr val="D52F30"/>
          </a:solid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chemeClr val="lt1"/>
                </a:solidFill>
              </a:rPr>
              <a:t>Executive Summary</a:t>
            </a:r>
            <a:endParaRPr b="1"/>
          </a:p>
        </p:txBody>
      </p:sp>
      <p:sp>
        <p:nvSpPr>
          <p:cNvPr id="123" name="Google Shape;123;g35df6c15a51_0_24"/>
          <p:cNvSpPr txBox="1"/>
          <p:nvPr>
            <p:ph idx="1" type="body"/>
          </p:nvPr>
        </p:nvSpPr>
        <p:spPr>
          <a:xfrm>
            <a:off x="311700" y="1152475"/>
            <a:ext cx="8520600" cy="38757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300x250 is the best creative size that spans across all devices (Smartphone, Windows PC, Apple PC) with low costs.</a:t>
            </a:r>
            <a:endParaRPr>
              <a:solidFill>
                <a:schemeClr val="dk1"/>
              </a:solidFill>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rPr>
              <a:t>320x50 is the best creative size that focused exclusively on Smartphone with overall low costs and great viewable impression.</a:t>
            </a:r>
            <a:endParaRPr>
              <a:solidFill>
                <a:schemeClr val="dk1"/>
              </a:solidFill>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rPr>
              <a:t>Overall, Brand Propensities was the best performing Audience Segment</a:t>
            </a:r>
            <a:endParaRPr>
              <a:solidFill>
                <a:schemeClr val="dk1"/>
              </a:solidFill>
            </a:endParaRPr>
          </a:p>
          <a:p>
            <a:pPr indent="-342900" lvl="0" marL="457200" rtl="0" algn="l">
              <a:lnSpc>
                <a:spcPct val="150000"/>
              </a:lnSpc>
              <a:spcBef>
                <a:spcPts val="1000"/>
              </a:spcBef>
              <a:spcAft>
                <a:spcPts val="1000"/>
              </a:spcAft>
              <a:buClr>
                <a:schemeClr val="dk1"/>
              </a:buClr>
              <a:buSzPts val="1800"/>
              <a:buChar char="●"/>
            </a:pPr>
            <a:r>
              <a:rPr lang="en">
                <a:solidFill>
                  <a:schemeClr val="dk1"/>
                </a:solidFill>
              </a:rPr>
              <a:t>Regions with higher viewable impressions </a:t>
            </a:r>
            <a:r>
              <a:rPr lang="en">
                <a:solidFill>
                  <a:schemeClr val="dk1"/>
                </a:solidFill>
              </a:rPr>
              <a:t>generally</a:t>
            </a:r>
            <a:r>
              <a:rPr lang="en">
                <a:solidFill>
                  <a:schemeClr val="dk1"/>
                </a:solidFill>
              </a:rPr>
              <a:t> had better branding and </a:t>
            </a:r>
            <a:r>
              <a:rPr lang="en">
                <a:solidFill>
                  <a:schemeClr val="dk1"/>
                </a:solidFill>
              </a:rPr>
              <a:t>performance</a:t>
            </a:r>
            <a:r>
              <a:rPr lang="en">
                <a:solidFill>
                  <a:schemeClr val="dk1"/>
                </a:solidFill>
              </a:rPr>
              <a:t> metrics </a:t>
            </a:r>
            <a:endParaRPr>
              <a:solidFill>
                <a:schemeClr val="dk1"/>
              </a:solidFill>
            </a:endParaRPr>
          </a:p>
        </p:txBody>
      </p:sp>
      <p:sp>
        <p:nvSpPr>
          <p:cNvPr id="124" name="Google Shape;124;g35df6c15a51_0_24"/>
          <p:cNvSpPr/>
          <p:nvPr/>
        </p:nvSpPr>
        <p:spPr>
          <a:xfrm>
            <a:off x="-50" y="5028175"/>
            <a:ext cx="9144000" cy="115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28" name="Shape 128"/>
        <p:cNvGrpSpPr/>
        <p:nvPr/>
      </p:nvGrpSpPr>
      <p:grpSpPr>
        <a:xfrm>
          <a:off x="0" y="0"/>
          <a:ext cx="0" cy="0"/>
          <a:chOff x="0" y="0"/>
          <a:chExt cx="0" cy="0"/>
        </a:xfrm>
      </p:grpSpPr>
      <p:sp>
        <p:nvSpPr>
          <p:cNvPr id="129" name="Google Shape;129;p9"/>
          <p:cNvSpPr txBox="1"/>
          <p:nvPr>
            <p:ph type="title"/>
          </p:nvPr>
        </p:nvSpPr>
        <p:spPr>
          <a:xfrm>
            <a:off x="388200" y="14398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420">
                <a:solidFill>
                  <a:schemeClr val="lt1"/>
                </a:solidFill>
              </a:rPr>
              <a:t>Spatial Analysis</a:t>
            </a:r>
            <a:endParaRPr b="1" sz="3420">
              <a:solidFill>
                <a:schemeClr val="lt1"/>
              </a:solidFill>
            </a:endParaRPr>
          </a:p>
        </p:txBody>
      </p:sp>
      <p:pic>
        <p:nvPicPr>
          <p:cNvPr id="130" name="Google Shape;130;p9"/>
          <p:cNvPicPr preferRelativeResize="0"/>
          <p:nvPr/>
        </p:nvPicPr>
        <p:blipFill>
          <a:blip r:embed="rId3">
            <a:alphaModFix/>
          </a:blip>
          <a:stretch>
            <a:fillRect/>
          </a:stretch>
        </p:blipFill>
        <p:spPr>
          <a:xfrm>
            <a:off x="8062942" y="4568878"/>
            <a:ext cx="991309" cy="459299"/>
          </a:xfrm>
          <a:prstGeom prst="rect">
            <a:avLst/>
          </a:prstGeom>
          <a:noFill/>
          <a:ln>
            <a:noFill/>
          </a:ln>
        </p:spPr>
      </p:pic>
      <p:graphicFrame>
        <p:nvGraphicFramePr>
          <p:cNvPr id="131" name="Google Shape;131;p9"/>
          <p:cNvGraphicFramePr/>
          <p:nvPr/>
        </p:nvGraphicFramePr>
        <p:xfrm>
          <a:off x="733675" y="2644875"/>
          <a:ext cx="3000000" cy="3000000"/>
        </p:xfrm>
        <a:graphic>
          <a:graphicData uri="http://schemas.openxmlformats.org/drawingml/2006/table">
            <a:tbl>
              <a:tblPr>
                <a:noFill/>
                <a:tableStyleId>{F4D542C2-F1C1-432B-8B86-F935B6442767}</a:tableStyleId>
              </a:tblPr>
              <a:tblGrid>
                <a:gridCol w="1400175"/>
                <a:gridCol w="1485900"/>
                <a:gridCol w="1543050"/>
              </a:tblGrid>
              <a:tr h="413775">
                <a:tc>
                  <a:txBody>
                    <a:bodyPr/>
                    <a:lstStyle/>
                    <a:p>
                      <a:pPr indent="0" lvl="0" marL="0" rtl="0" algn="l">
                        <a:spcBef>
                          <a:spcPts val="0"/>
                        </a:spcBef>
                        <a:spcAft>
                          <a:spcPts val="0"/>
                        </a:spcAft>
                        <a:buNone/>
                      </a:pPr>
                      <a:r>
                        <a:rPr b="1" lang="en">
                          <a:solidFill>
                            <a:srgbClr val="FFFFFF"/>
                          </a:solidFill>
                          <a:latin typeface="Inter"/>
                          <a:ea typeface="Inter"/>
                          <a:cs typeface="Inter"/>
                          <a:sym typeface="Inter"/>
                        </a:rPr>
                        <a:t>Goal </a:t>
                      </a:r>
                      <a:r>
                        <a:rPr b="1" lang="en">
                          <a:solidFill>
                            <a:srgbClr val="FFFFFF"/>
                          </a:solidFill>
                          <a:latin typeface="Inter"/>
                          <a:ea typeface="Inter"/>
                          <a:cs typeface="Inter"/>
                          <a:sym typeface="Inter"/>
                          <a:extLst>
                            <a:ext uri="http://customooxmlschemas.google.com/">
                              <go:slidesCustomData xmlns:go="http://customooxmlschemas.google.com/" textRoundtripDataId="0"/>
                            </a:ext>
                          </a:extLst>
                        </a:rPr>
                        <a:t>type</a:t>
                      </a:r>
                      <a:endParaRPr b="1">
                        <a:solidFill>
                          <a:srgbClr val="FFFFFF"/>
                        </a:solidFill>
                        <a:latin typeface="Inter"/>
                        <a:ea typeface="Inter"/>
                        <a:cs typeface="Inter"/>
                        <a:sym typeface="Inte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4180FF"/>
                    </a:solidFill>
                  </a:tcPr>
                </a:tc>
                <a:tc>
                  <a:txBody>
                    <a:bodyPr/>
                    <a:lstStyle/>
                    <a:p>
                      <a:pPr indent="0" lvl="0" marL="0" rtl="0" algn="l">
                        <a:spcBef>
                          <a:spcPts val="0"/>
                        </a:spcBef>
                        <a:spcAft>
                          <a:spcPts val="0"/>
                        </a:spcAft>
                        <a:buNone/>
                      </a:pPr>
                      <a:r>
                        <a:rPr b="1" lang="en">
                          <a:solidFill>
                            <a:srgbClr val="FFFFFF"/>
                          </a:solidFill>
                          <a:latin typeface="Inter"/>
                          <a:ea typeface="Inter"/>
                          <a:cs typeface="Inter"/>
                          <a:sym typeface="Inter"/>
                        </a:rPr>
                        <a:t>Primary goal</a:t>
                      </a:r>
                      <a:endParaRPr b="1">
                        <a:solidFill>
                          <a:srgbClr val="FFFFFF"/>
                        </a:solidFill>
                        <a:latin typeface="Inter"/>
                        <a:ea typeface="Inter"/>
                        <a:cs typeface="Inter"/>
                        <a:sym typeface="Inte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4180FF"/>
                    </a:solidFill>
                  </a:tcPr>
                </a:tc>
                <a:tc>
                  <a:txBody>
                    <a:bodyPr/>
                    <a:lstStyle/>
                    <a:p>
                      <a:pPr indent="0" lvl="0" marL="0" rtl="0" algn="l">
                        <a:spcBef>
                          <a:spcPts val="0"/>
                        </a:spcBef>
                        <a:spcAft>
                          <a:spcPts val="0"/>
                        </a:spcAft>
                        <a:buNone/>
                      </a:pPr>
                      <a:r>
                        <a:rPr b="1" lang="en">
                          <a:solidFill>
                            <a:srgbClr val="FFFFFF"/>
                          </a:solidFill>
                          <a:latin typeface="Inter"/>
                          <a:ea typeface="Inter"/>
                          <a:cs typeface="Inter"/>
                          <a:sym typeface="Inter"/>
                        </a:rPr>
                        <a:t>Secondary goal</a:t>
                      </a:r>
                      <a:endParaRPr b="1" sz="1100">
                        <a:solidFill>
                          <a:srgbClr val="FFFFFF"/>
                        </a:solidFill>
                        <a:latin typeface="Inter"/>
                        <a:ea typeface="Inter"/>
                        <a:cs typeface="Inter"/>
                        <a:sym typeface="Inte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4180FF"/>
                    </a:solidFill>
                  </a:tcPr>
                </a:tc>
              </a:tr>
              <a:tr h="266700">
                <a:tc>
                  <a:txBody>
                    <a:bodyPr/>
                    <a:lstStyle/>
                    <a:p>
                      <a:pPr indent="0" lvl="0" marL="0" rtl="0" algn="l">
                        <a:spcBef>
                          <a:spcPts val="0"/>
                        </a:spcBef>
                        <a:spcAft>
                          <a:spcPts val="0"/>
                        </a:spcAft>
                        <a:buNone/>
                      </a:pPr>
                      <a:r>
                        <a:rPr lang="en" sz="1100">
                          <a:solidFill>
                            <a:schemeClr val="dk1"/>
                          </a:solidFill>
                          <a:latin typeface="Inter"/>
                          <a:ea typeface="Inter"/>
                          <a:cs typeface="Inter"/>
                          <a:sym typeface="Inter"/>
                        </a:rPr>
                        <a:t>Viewability</a:t>
                      </a:r>
                      <a:endParaRPr sz="1100">
                        <a:solidFill>
                          <a:schemeClr val="dk1"/>
                        </a:solidFill>
                        <a:latin typeface="Inter"/>
                        <a:ea typeface="Inter"/>
                        <a:cs typeface="Inter"/>
                        <a:sym typeface="Inte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Inter"/>
                          <a:ea typeface="Inter"/>
                          <a:cs typeface="Inter"/>
                          <a:sym typeface="Inter"/>
                        </a:rPr>
                        <a:t>60%</a:t>
                      </a:r>
                      <a:endParaRPr sz="1100">
                        <a:solidFill>
                          <a:schemeClr val="dk1"/>
                        </a:solidFill>
                        <a:latin typeface="Inter"/>
                        <a:ea typeface="Inter"/>
                        <a:cs typeface="Inter"/>
                        <a:sym typeface="Inte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Inter"/>
                          <a:ea typeface="Inter"/>
                          <a:cs typeface="Inter"/>
                          <a:sym typeface="Inter"/>
                        </a:rPr>
                        <a:t>$80 vCPM</a:t>
                      </a:r>
                      <a:endParaRPr sz="1100">
                        <a:solidFill>
                          <a:schemeClr val="dk1"/>
                        </a:solidFill>
                        <a:latin typeface="Inter"/>
                        <a:ea typeface="Inter"/>
                        <a:cs typeface="Inter"/>
                        <a:sym typeface="Inter"/>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